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sldIdLst>
    <p:sldId id="278" r:id="rId2"/>
    <p:sldId id="302" r:id="rId3"/>
    <p:sldId id="303" r:id="rId4"/>
    <p:sldId id="258" r:id="rId5"/>
    <p:sldId id="259" r:id="rId6"/>
    <p:sldId id="293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304" r:id="rId16"/>
    <p:sldId id="271" r:id="rId17"/>
    <p:sldId id="295" r:id="rId18"/>
    <p:sldId id="273" r:id="rId19"/>
    <p:sldId id="274" r:id="rId20"/>
    <p:sldId id="275" r:id="rId21"/>
    <p:sldId id="276" r:id="rId22"/>
    <p:sldId id="277" r:id="rId23"/>
    <p:sldId id="305" r:id="rId24"/>
    <p:sldId id="306" r:id="rId25"/>
    <p:sldId id="286" r:id="rId26"/>
    <p:sldId id="290" r:id="rId27"/>
    <p:sldId id="287" r:id="rId28"/>
    <p:sldId id="280" r:id="rId29"/>
    <p:sldId id="320" r:id="rId30"/>
    <p:sldId id="321" r:id="rId31"/>
    <p:sldId id="307" r:id="rId32"/>
    <p:sldId id="322" r:id="rId33"/>
    <p:sldId id="323" r:id="rId34"/>
    <p:sldId id="282" r:id="rId35"/>
    <p:sldId id="324" r:id="rId36"/>
    <p:sldId id="288" r:id="rId37"/>
    <p:sldId id="325" r:id="rId38"/>
    <p:sldId id="326" r:id="rId39"/>
    <p:sldId id="327" r:id="rId40"/>
    <p:sldId id="284" r:id="rId41"/>
    <p:sldId id="285" r:id="rId42"/>
    <p:sldId id="311" r:id="rId43"/>
    <p:sldId id="312" r:id="rId44"/>
    <p:sldId id="291" r:id="rId45"/>
    <p:sldId id="292" r:id="rId46"/>
    <p:sldId id="313" r:id="rId47"/>
    <p:sldId id="319" r:id="rId48"/>
    <p:sldId id="318" r:id="rId49"/>
    <p:sldId id="296" r:id="rId50"/>
    <p:sldId id="297" r:id="rId51"/>
    <p:sldId id="329" r:id="rId52"/>
    <p:sldId id="328" r:id="rId53"/>
    <p:sldId id="330" r:id="rId54"/>
    <p:sldId id="332" r:id="rId55"/>
    <p:sldId id="314" r:id="rId56"/>
    <p:sldId id="334" r:id="rId57"/>
    <p:sldId id="344" r:id="rId58"/>
    <p:sldId id="345" r:id="rId59"/>
    <p:sldId id="335" r:id="rId60"/>
    <p:sldId id="346" r:id="rId61"/>
    <p:sldId id="347" r:id="rId62"/>
    <p:sldId id="348" r:id="rId63"/>
    <p:sldId id="349" r:id="rId64"/>
    <p:sldId id="350" r:id="rId65"/>
    <p:sldId id="351" r:id="rId66"/>
    <p:sldId id="352" r:id="rId67"/>
    <p:sldId id="333" r:id="rId68"/>
    <p:sldId id="316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17"/>
    <p:restoredTop sz="80431"/>
  </p:normalViewPr>
  <p:slideViewPr>
    <p:cSldViewPr snapToGrid="0" snapToObjects="1">
      <p:cViewPr varScale="1">
        <p:scale>
          <a:sx n="89" d="100"/>
          <a:sy n="89" d="100"/>
        </p:scale>
        <p:origin x="9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FE246-5C4D-894D-A457-765E8E067C2D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E200B-378B-1B41-BE94-404C19E1F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91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E200B-378B-1B41-BE94-404C19E1F69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14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fast rollout policy p and supervised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 (SL) policy network p are trained to predict human expert moves in a data-set of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positions. A reinforcement learning (RL) policy network p is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initialised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SL policy network,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is then improved by policy gradient learning to maximize the outcome (i.e. winning more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games) against previous versions of the policy network. A new data-set is generated by playing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games of self-play with the RL policy network. Finally, a value network v is trained by regression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predict the expected outcome (i.e. whether the current player wins) in positions from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selfplay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data-set.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E200B-378B-1B41-BE94-404C19E1F69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262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E200B-378B-1B41-BE94-404C19E1F69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2328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E200B-378B-1B41-BE94-404C19E1F69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060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E200B-378B-1B41-BE94-404C19E1F69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817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E200B-378B-1B41-BE94-404C19E1F69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1195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E200B-378B-1B41-BE94-404C19E1F69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954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E200B-378B-1B41-BE94-404C19E1F69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85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E200B-378B-1B41-BE94-404C19E1F69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634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E200B-378B-1B41-BE94-404C19E1F69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69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E200B-378B-1B41-BE94-404C19E1F69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539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fast rollout policy p and supervised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 (SL) policy network p are trained to predict human expert moves in a data-set of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positions. A reinforcement learning (RL) policy network p is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initialised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SL policy network,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is then improved by policy gradient learning to maximize the outcome (i.e. winning more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games) against previous versions of the policy network. A new data-set is generated by playing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games of self-play with the RL policy network. Finally, a value network v is trained by regression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predict the expected outcome (i.e. whether the current player wins) in positions from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selfplay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data-set.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E200B-378B-1B41-BE94-404C19E1F69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29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fast rollout policy p and supervised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 (SL) policy network p are trained to predict human expert moves in a data-set of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positions. A reinforcement learning (RL) policy network p is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initialised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SL policy network,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is then improved by policy gradient learning to maximize the outcome (i.e. winning more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games) against previous versions of the policy network. A new data-set is generated by playing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games of self-play with the RL policy network. Finally, a value network v is trained by regression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predict the expected outcome (i.e. whether the current player wins) in positions from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selfplay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data-set.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E200B-378B-1B41-BE94-404C19E1F69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06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fast rollout policy p and supervised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 (SL) policy network p are trained to predict human expert moves in a data-set of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positions. A reinforcement learning (RL) policy network p is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initialised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SL policy network,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is then improved by policy gradient learning to maximize the outcome (i.e. winning more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games) against previous versions of the policy network. A new data-set is generated by playing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games of self-play with the RL policy network. Finally, a value network v is trained by regression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predict the expected outcome (i.e. whether the current player wins) in positions from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selfplay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data-set.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E200B-378B-1B41-BE94-404C19E1F69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362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fast rollout policy p and supervised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 (SL) policy network p are trained to predict human expert moves in a data-set of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positions. A reinforcement learning (RL) policy network p is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initialised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SL policy network,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is then improved by policy gradient learning to maximize the outcome (i.e. winning more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games) against previous versions of the policy network. A new data-set is generated by playing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games of self-play with the RL policy network. Finally, a value network v is trained by regression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predict the expected outcome (i.e. whether the current player wins) in positions from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selfplay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data-set.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E200B-378B-1B41-BE94-404C19E1F69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02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9C81C-32AA-224A-97B9-E71CAF98A0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E714E6-46C0-0240-A31D-11D0B6DCF0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D3B92-7F37-F540-B5F4-E4385D190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1817-EB99-4948-8E92-9C4FAB1C54B3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159A9-8561-CF46-8A6E-8F2224ECC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673FA-F665-0949-B0B4-DAD925252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ABCD1-0E8C-1E43-80F8-F702365D1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9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78156-55F2-A54A-9A98-D3051F4D7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916F51-E81F-814E-88CA-DC1C24BB90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A22F7-D009-D74B-BA79-64F953B31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1817-EB99-4948-8E92-9C4FAB1C54B3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5FC00-604D-5D4D-9149-21D7A25AA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06B5D-8649-1F41-84C1-401F765E6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ABCD1-0E8C-1E43-80F8-F702365D1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39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405635-E6CD-724C-8741-59AD745F24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248D35-95B6-A44D-9FAA-138315730A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926E97-AD4B-3446-9624-DD621F229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1817-EB99-4948-8E92-9C4FAB1C54B3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C8F26-E668-D34E-985A-934A26348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AD726-2C5E-C94D-A679-E3DC44BE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ABCD1-0E8C-1E43-80F8-F702365D1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59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448D1-17E5-504B-8410-826C8FB9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EB0BF-4AC8-BE4A-821D-1E31FFD54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8523A-1789-444F-B07C-FF79A43CA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1817-EB99-4948-8E92-9C4FAB1C54B3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7013F-A229-A744-B741-C690C655F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B547C-F538-494F-969A-EE516D4E3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ABCD1-0E8C-1E43-80F8-F702365D1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922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CDEB4-03F6-4D4A-AC5B-2BCF5CAA0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6A895-CF09-AA44-94C7-6E44BFC9A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DF1F7-67E6-514C-914F-C9EAEF5DF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1817-EB99-4948-8E92-9C4FAB1C54B3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22530-8B68-8240-BE58-C68B777E2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8A6E5-2A5F-434A-AD48-046D74FE0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ABCD1-0E8C-1E43-80F8-F702365D1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726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756CB-4889-144D-A90B-85D4B5FCD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41728-FF3B-F640-B106-3AAD469778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38899B-AB6B-8340-ACB0-937D636773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DD904-4919-EF45-A53F-7DEE15286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1817-EB99-4948-8E92-9C4FAB1C54B3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A85B64-349A-364C-86A9-EAB18B6EA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CD613F-7512-2A4F-892D-A64BE0C08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ABCD1-0E8C-1E43-80F8-F702365D1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665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0C9E1-8E55-BA4F-94BA-62F68817D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7B5F2-ADCE-C144-BBD6-BBD149B77C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6BA01B-252C-C946-9D67-53347086E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4DB0AA-C0CA-0440-A2C1-496743D1E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525856-BF6C-E941-B150-8D23BDB729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2F9425-A42A-884D-9A78-8F2F1D1EE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1817-EB99-4948-8E92-9C4FAB1C54B3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687011-1017-104E-B38C-394B7B91A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D18F6F-2E09-9A44-8273-DDD557168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ABCD1-0E8C-1E43-80F8-F702365D1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166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9906A-E831-B643-9123-BFEB0C106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6E2251-A78D-D141-8764-86A4FC84E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1817-EB99-4948-8E92-9C4FAB1C54B3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36F6A-4EA4-5C49-B860-DDBC9C82D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6F8046-DD1E-0743-815B-AB2B7B1D5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ABCD1-0E8C-1E43-80F8-F702365D1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249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DE3CE1-8541-E640-B3CB-BB1AF2308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1817-EB99-4948-8E92-9C4FAB1C54B3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BED8CD-67BD-CE4B-A247-64A9C5A9C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443CD-9D3A-AB44-95DB-D3E2DFFB4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ABCD1-0E8C-1E43-80F8-F702365D1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123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E2A66-3505-994D-827B-733A80AB0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6753B-07D2-3840-B230-0A1538BB9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12A29C-E545-6745-8524-36E6DCE23C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27ACE5-A716-D643-B2E2-305061F84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1817-EB99-4948-8E92-9C4FAB1C54B3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B48A4D-6A3F-404F-9BCE-E087370DC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8725EC-B3D2-7148-A548-E93DEB808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ABCD1-0E8C-1E43-80F8-F702365D1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84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F5ACC-89CC-B04E-BCEC-21594EF2E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1FED1F-B28D-D74F-AD61-9433153DF6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09B965-EE58-C141-AA72-5655EDE981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66F70C-5B7B-2A40-BA47-C3A603DFB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1817-EB99-4948-8E92-9C4FAB1C54B3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C3DB99-169B-BF49-86DA-F318954B9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44098C-70C2-1245-9360-8B2692763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ABCD1-0E8C-1E43-80F8-F702365D1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659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DD923A-F57C-924F-AE01-2B45A4AE2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0F21F1-CDEF-4148-A016-F12F9086C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4AFC5-4A2E-9C42-8DFA-AE744B118A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441817-EB99-4948-8E92-9C4FAB1C54B3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6710E-C4C3-7240-9755-2EE294CF36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69379-A964-244F-B553-7B824A423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ABCD1-0E8C-1E43-80F8-F702365D1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536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7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8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3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hyperlink" Target="https://en.wikipedia.org/wiki/Ke_Jie" TargetMode="Externa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tif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tif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1678954"/>
            <a:ext cx="9144000" cy="2387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Deep Reinforcement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C436DC-5ADD-A94B-A221-210DB1C01604}"/>
              </a:ext>
            </a:extLst>
          </p:cNvPr>
          <p:cNvSpPr txBox="1"/>
          <p:nvPr/>
        </p:nvSpPr>
        <p:spPr>
          <a:xfrm>
            <a:off x="3030545" y="6488668"/>
            <a:ext cx="6130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Deep Learning: Bryan Pardo, Northwestern University, Fall 2020</a:t>
            </a:r>
          </a:p>
        </p:txBody>
      </p:sp>
    </p:spTree>
    <p:extLst>
      <p:ext uri="{BB962C8B-B14F-4D97-AF65-F5344CB8AC3E}">
        <p14:creationId xmlns:p14="http://schemas.microsoft.com/office/powerpoint/2010/main" val="2370793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Markov Decision Processes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spcAft>
                <a:spcPts val="1200"/>
              </a:spcAft>
            </a:pPr>
            <a:r>
              <a:rPr lang="en-US" altLang="en-US" dirty="0">
                <a:ea typeface="ＭＳ Ｐゴシック" charset="-128"/>
              </a:rPr>
              <a:t>Formally, a MDP is</a:t>
            </a:r>
          </a:p>
          <a:p>
            <a:pPr lvl="1" eaLnBrk="1" hangingPunct="1">
              <a:spcAft>
                <a:spcPts val="1200"/>
              </a:spcAft>
            </a:pPr>
            <a:r>
              <a:rPr lang="en-US" altLang="en-US" dirty="0"/>
              <a:t>A set of states, S = {s</a:t>
            </a:r>
            <a:r>
              <a:rPr lang="en-US" altLang="en-US" baseline="-25000" dirty="0"/>
              <a:t>1</a:t>
            </a:r>
            <a:r>
              <a:rPr lang="en-US" altLang="en-US" dirty="0"/>
              <a:t>, s</a:t>
            </a:r>
            <a:r>
              <a:rPr lang="en-US" altLang="en-US" baseline="-25000" dirty="0"/>
              <a:t>2</a:t>
            </a:r>
            <a:r>
              <a:rPr lang="en-US" altLang="en-US" dirty="0"/>
              <a:t>, ... ,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n</a:t>
            </a:r>
            <a:r>
              <a:rPr lang="en-US" altLang="en-US" dirty="0"/>
              <a:t>}</a:t>
            </a:r>
          </a:p>
          <a:p>
            <a:pPr lvl="1" eaLnBrk="1" hangingPunct="1">
              <a:spcAft>
                <a:spcPts val="1200"/>
              </a:spcAft>
            </a:pPr>
            <a:r>
              <a:rPr lang="en-US" altLang="en-US" dirty="0"/>
              <a:t>A set of actions, A = {a</a:t>
            </a:r>
            <a:r>
              <a:rPr lang="en-US" altLang="en-US" baseline="-25000" dirty="0"/>
              <a:t>1</a:t>
            </a:r>
            <a:r>
              <a:rPr lang="en-US" altLang="en-US" dirty="0"/>
              <a:t>, a</a:t>
            </a:r>
            <a:r>
              <a:rPr lang="en-US" altLang="en-US" baseline="-25000" dirty="0"/>
              <a:t>2</a:t>
            </a:r>
            <a:r>
              <a:rPr lang="en-US" altLang="en-US" dirty="0"/>
              <a:t>, ... , a</a:t>
            </a:r>
            <a:r>
              <a:rPr lang="en-US" altLang="en-US" baseline="-25000" dirty="0"/>
              <a:t>m</a:t>
            </a:r>
            <a:r>
              <a:rPr lang="en-US" altLang="en-US" dirty="0"/>
              <a:t>}</a:t>
            </a:r>
          </a:p>
          <a:p>
            <a:pPr lvl="1" eaLnBrk="1" hangingPunct="1">
              <a:spcAft>
                <a:spcPts val="1200"/>
              </a:spcAft>
            </a:pPr>
            <a:r>
              <a:rPr lang="en-US" altLang="en-US" dirty="0"/>
              <a:t>A reward function, R: S</a:t>
            </a:r>
            <a:r>
              <a:rPr lang="en-US" altLang="en-US" dirty="0">
                <a:sym typeface="Symbol" charset="2"/>
              </a:rPr>
              <a:t>AS→</a:t>
            </a:r>
          </a:p>
          <a:p>
            <a:pPr lvl="1" eaLnBrk="1" hangingPunct="1">
              <a:spcAft>
                <a:spcPts val="1200"/>
              </a:spcAft>
            </a:pPr>
            <a:r>
              <a:rPr lang="en-US" altLang="en-US" dirty="0">
                <a:sym typeface="Symbol" charset="2"/>
              </a:rPr>
              <a:t>A transition function, </a:t>
            </a:r>
          </a:p>
          <a:p>
            <a:pPr lvl="2" eaLnBrk="1" hangingPunct="1">
              <a:spcAft>
                <a:spcPts val="1200"/>
              </a:spcAft>
            </a:pPr>
            <a:r>
              <a:rPr lang="en-US" altLang="en-US" dirty="0">
                <a:sym typeface="Symbol" charset="2"/>
              </a:rPr>
              <a:t>Sometimes T: </a:t>
            </a:r>
            <a:r>
              <a:rPr lang="en-US" altLang="en-US" dirty="0"/>
              <a:t>S</a:t>
            </a:r>
            <a:r>
              <a:rPr lang="en-US" altLang="en-US" dirty="0">
                <a:sym typeface="Symbol" charset="2"/>
              </a:rPr>
              <a:t>A→S</a:t>
            </a:r>
          </a:p>
          <a:p>
            <a:pPr lvl="4" eaLnBrk="1" hangingPunct="1">
              <a:spcAft>
                <a:spcPts val="1200"/>
              </a:spcAft>
            </a:pPr>
            <a:endParaRPr lang="en-US" altLang="en-US" dirty="0">
              <a:sym typeface="Symbol" charset="2"/>
            </a:endParaRPr>
          </a:p>
          <a:p>
            <a:pPr eaLnBrk="1" hangingPunct="1">
              <a:spcAft>
                <a:spcPts val="1200"/>
              </a:spcAft>
            </a:pPr>
            <a:r>
              <a:rPr lang="en-US" altLang="en-US" dirty="0">
                <a:ea typeface="ＭＳ Ｐゴシック" charset="-128"/>
                <a:sym typeface="Symbol" charset="2"/>
              </a:rPr>
              <a:t>We want to learn a policy, </a:t>
            </a:r>
            <a:r>
              <a:rPr lang="en-US" altLang="en-US" dirty="0">
                <a:latin typeface="Symbol" charset="2"/>
                <a:ea typeface="ＭＳ Ｐゴシック" charset="-128"/>
                <a:sym typeface="Symbol" charset="2"/>
              </a:rPr>
              <a:t>p</a:t>
            </a:r>
            <a:r>
              <a:rPr lang="en-US" altLang="en-US" dirty="0">
                <a:ea typeface="ＭＳ Ｐゴシック" charset="-128"/>
                <a:sym typeface="Symbol" charset="2"/>
              </a:rPr>
              <a:t>: S →A</a:t>
            </a:r>
          </a:p>
          <a:p>
            <a:pPr lvl="1" eaLnBrk="1" hangingPunct="1">
              <a:spcAft>
                <a:spcPts val="1200"/>
              </a:spcAft>
            </a:pPr>
            <a:r>
              <a:rPr lang="en-US" altLang="en-US" dirty="0">
                <a:sym typeface="Symbol" charset="2"/>
              </a:rPr>
              <a:t>Maximize sum of rewards we see over our lifetime</a:t>
            </a:r>
          </a:p>
        </p:txBody>
      </p:sp>
      <p:graphicFrame>
        <p:nvGraphicFramePr>
          <p:cNvPr id="2253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5397843"/>
              </p:ext>
            </p:extLst>
          </p:nvPr>
        </p:nvGraphicFramePr>
        <p:xfrm>
          <a:off x="4053840" y="3737769"/>
          <a:ext cx="3169920" cy="456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Equation" r:id="rId3" imgW="1765300" imgH="254000" progId="Equation.3">
                  <p:embed/>
                </p:oleObj>
              </mc:Choice>
              <mc:Fallback>
                <p:oleObj name="Equation" r:id="rId3" imgW="1765300" imgH="254000" progId="Equation.3">
                  <p:embed/>
                  <p:pic>
                    <p:nvPicPr>
                      <p:cNvPr id="2253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3840" y="3737769"/>
                        <a:ext cx="3169920" cy="4567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6722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  <a:sym typeface="Symbol" charset="2"/>
              </a:rPr>
              <a:t>Policies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17664" y="1660525"/>
            <a:ext cx="8382000" cy="4983163"/>
          </a:xfrm>
        </p:spPr>
        <p:txBody>
          <a:bodyPr/>
          <a:lstStyle/>
          <a:p>
            <a:pPr marL="533400" indent="-533400"/>
            <a:r>
              <a:rPr lang="en-US" altLang="en-US" dirty="0">
                <a:ea typeface="ＭＳ Ｐゴシック" charset="-128"/>
                <a:sym typeface="Symbol" charset="2"/>
              </a:rPr>
              <a:t>A policy </a:t>
            </a:r>
            <a:r>
              <a:rPr lang="en-US" altLang="en-US" dirty="0">
                <a:latin typeface="Symbol" charset="2"/>
                <a:ea typeface="ＭＳ Ｐゴシック" charset="-128"/>
                <a:sym typeface="Symbol" charset="2"/>
              </a:rPr>
              <a:t>p</a:t>
            </a:r>
            <a:r>
              <a:rPr lang="en-US" altLang="en-US" dirty="0">
                <a:ea typeface="ＭＳ Ｐゴシック" charset="-128"/>
                <a:sym typeface="Symbol" charset="2"/>
              </a:rPr>
              <a:t>(s) returns the action to take in state s.</a:t>
            </a:r>
          </a:p>
          <a:p>
            <a:pPr marL="933450" lvl="1" indent="-533400"/>
            <a:endParaRPr lang="en-US" altLang="en-US" dirty="0">
              <a:sym typeface="Symbol" charset="2"/>
            </a:endParaRPr>
          </a:p>
          <a:p>
            <a:pPr marL="533400" indent="-533400"/>
            <a:r>
              <a:rPr lang="en-US" altLang="en-US" dirty="0">
                <a:ea typeface="ＭＳ Ｐゴシック" charset="-128"/>
                <a:sym typeface="Symbol" charset="2"/>
              </a:rPr>
              <a:t>There are 3 policies for this MDP</a:t>
            </a:r>
          </a:p>
          <a:p>
            <a:pPr marL="933450" lvl="1" indent="-533400">
              <a:buNone/>
            </a:pPr>
            <a:r>
              <a:rPr lang="en-US" altLang="en-US" dirty="0">
                <a:sym typeface="Symbol" charset="2"/>
              </a:rPr>
              <a:t>Policy 1:   0 →1 →3 →5 </a:t>
            </a:r>
          </a:p>
          <a:p>
            <a:pPr marL="933450" lvl="1" indent="-533400">
              <a:buNone/>
            </a:pPr>
            <a:r>
              <a:rPr lang="en-US" altLang="en-US" dirty="0">
                <a:sym typeface="Symbol" charset="2"/>
              </a:rPr>
              <a:t>Policy 2:   0 →1 →4 →5</a:t>
            </a:r>
            <a:endParaRPr lang="en-US" altLang="en-US" dirty="0">
              <a:solidFill>
                <a:srgbClr val="0000FF"/>
              </a:solidFill>
              <a:sym typeface="Symbol" charset="2"/>
            </a:endParaRPr>
          </a:p>
          <a:p>
            <a:pPr marL="933450" lvl="1" indent="-533400">
              <a:buNone/>
            </a:pPr>
            <a:r>
              <a:rPr lang="en-US" altLang="en-US" dirty="0">
                <a:sym typeface="Symbol" charset="2"/>
              </a:rPr>
              <a:t>Policy 3:   0 →2 →4 →5</a:t>
            </a:r>
            <a:endParaRPr lang="en-US" altLang="en-US" dirty="0">
              <a:solidFill>
                <a:srgbClr val="0000FF"/>
              </a:solidFill>
              <a:sym typeface="Symbol" charset="2"/>
            </a:endParaRPr>
          </a:p>
        </p:txBody>
      </p:sp>
      <p:sp>
        <p:nvSpPr>
          <p:cNvPr id="23556" name="Oval 4"/>
          <p:cNvSpPr>
            <a:spLocks noChangeArrowheads="1"/>
          </p:cNvSpPr>
          <p:nvPr/>
        </p:nvSpPr>
        <p:spPr bwMode="auto">
          <a:xfrm>
            <a:off x="4886326" y="5638801"/>
            <a:ext cx="549275" cy="54927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3557" name="Oval 5"/>
          <p:cNvSpPr>
            <a:spLocks noChangeArrowheads="1"/>
          </p:cNvSpPr>
          <p:nvPr/>
        </p:nvSpPr>
        <p:spPr bwMode="auto">
          <a:xfrm>
            <a:off x="4886326" y="4359276"/>
            <a:ext cx="549275" cy="54927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3558" name="Oval 6"/>
          <p:cNvSpPr>
            <a:spLocks noChangeArrowheads="1"/>
          </p:cNvSpPr>
          <p:nvPr/>
        </p:nvSpPr>
        <p:spPr bwMode="auto">
          <a:xfrm>
            <a:off x="3057526" y="4999039"/>
            <a:ext cx="549275" cy="54927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3559" name="Line 7"/>
          <p:cNvSpPr>
            <a:spLocks noChangeShapeType="1"/>
          </p:cNvSpPr>
          <p:nvPr/>
        </p:nvSpPr>
        <p:spPr bwMode="auto">
          <a:xfrm>
            <a:off x="3606801" y="5365750"/>
            <a:ext cx="1279525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0" name="Line 8"/>
          <p:cNvSpPr>
            <a:spLocks noChangeShapeType="1"/>
          </p:cNvSpPr>
          <p:nvPr/>
        </p:nvSpPr>
        <p:spPr bwMode="auto">
          <a:xfrm flipV="1">
            <a:off x="3606801" y="4724400"/>
            <a:ext cx="1279525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1" name="Text Box 9"/>
          <p:cNvSpPr txBox="1">
            <a:spLocks noChangeArrowheads="1"/>
          </p:cNvSpPr>
          <p:nvPr/>
        </p:nvSpPr>
        <p:spPr bwMode="auto">
          <a:xfrm>
            <a:off x="3157539" y="5064126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0</a:t>
            </a:r>
          </a:p>
        </p:txBody>
      </p:sp>
      <p:sp>
        <p:nvSpPr>
          <p:cNvPr id="23562" name="Text Box 10"/>
          <p:cNvSpPr txBox="1">
            <a:spLocks noChangeArrowheads="1"/>
          </p:cNvSpPr>
          <p:nvPr/>
        </p:nvSpPr>
        <p:spPr bwMode="auto">
          <a:xfrm>
            <a:off x="4994275" y="4413251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1</a:t>
            </a:r>
          </a:p>
        </p:txBody>
      </p:sp>
      <p:sp>
        <p:nvSpPr>
          <p:cNvPr id="23563" name="Text Box 11"/>
          <p:cNvSpPr txBox="1">
            <a:spLocks noChangeArrowheads="1"/>
          </p:cNvSpPr>
          <p:nvPr/>
        </p:nvSpPr>
        <p:spPr bwMode="auto">
          <a:xfrm>
            <a:off x="4999039" y="5715001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2</a:t>
            </a:r>
          </a:p>
        </p:txBody>
      </p:sp>
      <p:sp>
        <p:nvSpPr>
          <p:cNvPr id="23564" name="Text Box 12"/>
          <p:cNvSpPr txBox="1">
            <a:spLocks noChangeArrowheads="1"/>
          </p:cNvSpPr>
          <p:nvPr/>
        </p:nvSpPr>
        <p:spPr bwMode="auto">
          <a:xfrm>
            <a:off x="3575051" y="4756151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A</a:t>
            </a:r>
          </a:p>
        </p:txBody>
      </p:sp>
      <p:sp>
        <p:nvSpPr>
          <p:cNvPr id="23565" name="Text Box 13"/>
          <p:cNvSpPr txBox="1">
            <a:spLocks noChangeArrowheads="1"/>
          </p:cNvSpPr>
          <p:nvPr/>
        </p:nvSpPr>
        <p:spPr bwMode="auto">
          <a:xfrm>
            <a:off x="3602038" y="5362576"/>
            <a:ext cx="3540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B</a:t>
            </a:r>
          </a:p>
        </p:txBody>
      </p:sp>
      <p:sp>
        <p:nvSpPr>
          <p:cNvPr id="23566" name="Text Box 14"/>
          <p:cNvSpPr txBox="1">
            <a:spLocks noChangeArrowheads="1"/>
          </p:cNvSpPr>
          <p:nvPr/>
        </p:nvSpPr>
        <p:spPr bwMode="auto">
          <a:xfrm>
            <a:off x="4108450" y="5562601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2</a:t>
            </a:r>
          </a:p>
        </p:txBody>
      </p:sp>
      <p:sp>
        <p:nvSpPr>
          <p:cNvPr id="23567" name="Text Box 15"/>
          <p:cNvSpPr txBox="1">
            <a:spLocks noChangeArrowheads="1"/>
          </p:cNvSpPr>
          <p:nvPr/>
        </p:nvSpPr>
        <p:spPr bwMode="auto">
          <a:xfrm>
            <a:off x="4156075" y="4559301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1</a:t>
            </a:r>
          </a:p>
        </p:txBody>
      </p:sp>
      <p:sp>
        <p:nvSpPr>
          <p:cNvPr id="23568" name="Oval 16"/>
          <p:cNvSpPr>
            <a:spLocks noChangeArrowheads="1"/>
          </p:cNvSpPr>
          <p:nvPr/>
        </p:nvSpPr>
        <p:spPr bwMode="auto">
          <a:xfrm>
            <a:off x="6715126" y="5638801"/>
            <a:ext cx="549275" cy="54927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3569" name="Oval 17"/>
          <p:cNvSpPr>
            <a:spLocks noChangeArrowheads="1"/>
          </p:cNvSpPr>
          <p:nvPr/>
        </p:nvSpPr>
        <p:spPr bwMode="auto">
          <a:xfrm>
            <a:off x="6719889" y="4289426"/>
            <a:ext cx="549275" cy="54927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3570" name="Oval 18"/>
          <p:cNvSpPr>
            <a:spLocks noChangeArrowheads="1"/>
          </p:cNvSpPr>
          <p:nvPr/>
        </p:nvSpPr>
        <p:spPr bwMode="auto">
          <a:xfrm>
            <a:off x="8556626" y="5010151"/>
            <a:ext cx="549275" cy="54927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3571" name="Line 19"/>
          <p:cNvSpPr>
            <a:spLocks noChangeShapeType="1"/>
          </p:cNvSpPr>
          <p:nvPr/>
        </p:nvSpPr>
        <p:spPr bwMode="auto">
          <a:xfrm>
            <a:off x="7213600" y="4686300"/>
            <a:ext cx="13716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72" name="Line 20"/>
          <p:cNvSpPr>
            <a:spLocks noChangeShapeType="1"/>
          </p:cNvSpPr>
          <p:nvPr/>
        </p:nvSpPr>
        <p:spPr bwMode="auto">
          <a:xfrm flipV="1">
            <a:off x="7262813" y="5349876"/>
            <a:ext cx="1301750" cy="4683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73" name="Text Box 21"/>
          <p:cNvSpPr txBox="1">
            <a:spLocks noChangeArrowheads="1"/>
          </p:cNvSpPr>
          <p:nvPr/>
        </p:nvSpPr>
        <p:spPr bwMode="auto">
          <a:xfrm>
            <a:off x="8656639" y="5075239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5</a:t>
            </a:r>
          </a:p>
        </p:txBody>
      </p:sp>
      <p:sp>
        <p:nvSpPr>
          <p:cNvPr id="23574" name="Text Box 22"/>
          <p:cNvSpPr txBox="1">
            <a:spLocks noChangeArrowheads="1"/>
          </p:cNvSpPr>
          <p:nvPr/>
        </p:nvSpPr>
        <p:spPr bwMode="auto">
          <a:xfrm>
            <a:off x="6827839" y="4343401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3</a:t>
            </a:r>
          </a:p>
        </p:txBody>
      </p:sp>
      <p:sp>
        <p:nvSpPr>
          <p:cNvPr id="23575" name="Text Box 23"/>
          <p:cNvSpPr txBox="1">
            <a:spLocks noChangeArrowheads="1"/>
          </p:cNvSpPr>
          <p:nvPr/>
        </p:nvSpPr>
        <p:spPr bwMode="auto">
          <a:xfrm>
            <a:off x="6827839" y="5715001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4</a:t>
            </a:r>
          </a:p>
        </p:txBody>
      </p:sp>
      <p:sp>
        <p:nvSpPr>
          <p:cNvPr id="23576" name="Text Box 24"/>
          <p:cNvSpPr txBox="1">
            <a:spLocks noChangeArrowheads="1"/>
          </p:cNvSpPr>
          <p:nvPr/>
        </p:nvSpPr>
        <p:spPr bwMode="auto">
          <a:xfrm>
            <a:off x="5445126" y="4224339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A</a:t>
            </a:r>
          </a:p>
        </p:txBody>
      </p:sp>
      <p:sp>
        <p:nvSpPr>
          <p:cNvPr id="23577" name="Text Box 25"/>
          <p:cNvSpPr txBox="1">
            <a:spLocks noChangeArrowheads="1"/>
          </p:cNvSpPr>
          <p:nvPr/>
        </p:nvSpPr>
        <p:spPr bwMode="auto">
          <a:xfrm>
            <a:off x="7289801" y="4378326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A</a:t>
            </a:r>
          </a:p>
        </p:txBody>
      </p:sp>
      <p:sp>
        <p:nvSpPr>
          <p:cNvPr id="23578" name="Text Box 26"/>
          <p:cNvSpPr txBox="1">
            <a:spLocks noChangeArrowheads="1"/>
          </p:cNvSpPr>
          <p:nvPr/>
        </p:nvSpPr>
        <p:spPr bwMode="auto">
          <a:xfrm>
            <a:off x="5699125" y="5514976"/>
            <a:ext cx="833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-1000</a:t>
            </a:r>
          </a:p>
        </p:txBody>
      </p:sp>
      <p:sp>
        <p:nvSpPr>
          <p:cNvPr id="23579" name="Text Box 27"/>
          <p:cNvSpPr txBox="1">
            <a:spLocks noChangeArrowheads="1"/>
          </p:cNvSpPr>
          <p:nvPr/>
        </p:nvSpPr>
        <p:spPr bwMode="auto">
          <a:xfrm>
            <a:off x="5934075" y="4570414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1</a:t>
            </a:r>
          </a:p>
        </p:txBody>
      </p:sp>
      <p:sp>
        <p:nvSpPr>
          <p:cNvPr id="23580" name="Line 28"/>
          <p:cNvSpPr>
            <a:spLocks noChangeShapeType="1"/>
          </p:cNvSpPr>
          <p:nvPr/>
        </p:nvSpPr>
        <p:spPr bwMode="auto">
          <a:xfrm>
            <a:off x="5456239" y="4618038"/>
            <a:ext cx="12795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81" name="Line 29"/>
          <p:cNvSpPr>
            <a:spLocks noChangeShapeType="1"/>
          </p:cNvSpPr>
          <p:nvPr/>
        </p:nvSpPr>
        <p:spPr bwMode="auto">
          <a:xfrm>
            <a:off x="5446714" y="5908675"/>
            <a:ext cx="12795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82" name="Text Box 30"/>
          <p:cNvSpPr txBox="1">
            <a:spLocks noChangeArrowheads="1"/>
          </p:cNvSpPr>
          <p:nvPr/>
        </p:nvSpPr>
        <p:spPr bwMode="auto">
          <a:xfrm>
            <a:off x="5454651" y="5837239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A</a:t>
            </a:r>
          </a:p>
        </p:txBody>
      </p:sp>
      <p:sp>
        <p:nvSpPr>
          <p:cNvPr id="23583" name="Text Box 31"/>
          <p:cNvSpPr txBox="1">
            <a:spLocks noChangeArrowheads="1"/>
          </p:cNvSpPr>
          <p:nvPr/>
        </p:nvSpPr>
        <p:spPr bwMode="auto">
          <a:xfrm>
            <a:off x="7310438" y="5754689"/>
            <a:ext cx="3540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A</a:t>
            </a:r>
          </a:p>
        </p:txBody>
      </p:sp>
      <p:sp>
        <p:nvSpPr>
          <p:cNvPr id="23584" name="Text Box 32"/>
          <p:cNvSpPr txBox="1">
            <a:spLocks noChangeArrowheads="1"/>
          </p:cNvSpPr>
          <p:nvPr/>
        </p:nvSpPr>
        <p:spPr bwMode="auto">
          <a:xfrm>
            <a:off x="7915276" y="5530851"/>
            <a:ext cx="466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10</a:t>
            </a:r>
          </a:p>
        </p:txBody>
      </p:sp>
      <p:sp>
        <p:nvSpPr>
          <p:cNvPr id="23585" name="Text Box 33"/>
          <p:cNvSpPr txBox="1">
            <a:spLocks noChangeArrowheads="1"/>
          </p:cNvSpPr>
          <p:nvPr/>
        </p:nvSpPr>
        <p:spPr bwMode="auto">
          <a:xfrm>
            <a:off x="7904164" y="4562476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1</a:t>
            </a:r>
          </a:p>
        </p:txBody>
      </p:sp>
      <p:sp>
        <p:nvSpPr>
          <p:cNvPr id="23586" name="Line 34"/>
          <p:cNvSpPr>
            <a:spLocks noChangeShapeType="1"/>
          </p:cNvSpPr>
          <p:nvPr/>
        </p:nvSpPr>
        <p:spPr bwMode="auto">
          <a:xfrm>
            <a:off x="5364164" y="4800600"/>
            <a:ext cx="1463675" cy="914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87" name="Text Box 35"/>
          <p:cNvSpPr txBox="1">
            <a:spLocks noChangeArrowheads="1"/>
          </p:cNvSpPr>
          <p:nvPr/>
        </p:nvSpPr>
        <p:spPr bwMode="auto">
          <a:xfrm>
            <a:off x="5273676" y="4800601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B</a:t>
            </a:r>
          </a:p>
        </p:txBody>
      </p:sp>
      <p:sp>
        <p:nvSpPr>
          <p:cNvPr id="23588" name="Text Box 36"/>
          <p:cNvSpPr txBox="1">
            <a:spLocks noChangeArrowheads="1"/>
          </p:cNvSpPr>
          <p:nvPr/>
        </p:nvSpPr>
        <p:spPr bwMode="auto">
          <a:xfrm>
            <a:off x="6003925" y="4983164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07171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  <a:sym typeface="Symbol" charset="2"/>
              </a:rPr>
              <a:t>Comparing Policies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70025" y="1660524"/>
            <a:ext cx="8458200" cy="4983163"/>
          </a:xfrm>
        </p:spPr>
        <p:txBody>
          <a:bodyPr/>
          <a:lstStyle/>
          <a:p>
            <a:pPr marL="533400" indent="-533400"/>
            <a:r>
              <a:rPr lang="en-US" altLang="en-US" dirty="0">
                <a:ea typeface="ＭＳ Ｐゴシック" charset="-128"/>
                <a:sym typeface="Symbol" charset="2"/>
              </a:rPr>
              <a:t>Which policy is best?</a:t>
            </a:r>
          </a:p>
          <a:p>
            <a:pPr marL="533400" indent="-533400"/>
            <a:r>
              <a:rPr lang="en-US" altLang="en-US" dirty="0">
                <a:ea typeface="ＭＳ Ｐゴシック" charset="-128"/>
                <a:sym typeface="Symbol" charset="2"/>
              </a:rPr>
              <a:t>Order them by how much reward they see</a:t>
            </a:r>
          </a:p>
          <a:p>
            <a:pPr marL="2171700" lvl="4" indent="-342900"/>
            <a:endParaRPr lang="en-US" altLang="en-US" dirty="0">
              <a:sym typeface="Symbol" charset="2"/>
            </a:endParaRPr>
          </a:p>
          <a:p>
            <a:pPr marL="914400" lvl="1" indent="-457200">
              <a:buNone/>
            </a:pPr>
            <a:r>
              <a:rPr lang="en-US" altLang="en-US" dirty="0">
                <a:sym typeface="Symbol" charset="2"/>
              </a:rPr>
              <a:t>Policy 1:   0 →1 →3 →5 </a:t>
            </a:r>
            <a:r>
              <a:rPr lang="en-US" altLang="en-US" dirty="0">
                <a:solidFill>
                  <a:srgbClr val="0000FF"/>
                </a:solidFill>
                <a:sym typeface="Symbol" charset="2"/>
              </a:rPr>
              <a:t>= 1 + 1 + 1 = 3</a:t>
            </a:r>
          </a:p>
          <a:p>
            <a:pPr marL="914400" lvl="1" indent="-457200">
              <a:buNone/>
            </a:pPr>
            <a:r>
              <a:rPr lang="en-US" altLang="en-US" dirty="0">
                <a:sym typeface="Symbol" charset="2"/>
              </a:rPr>
              <a:t>Policy 2:   0 →1 →4 →5 </a:t>
            </a:r>
            <a:r>
              <a:rPr lang="en-US" altLang="en-US" dirty="0">
                <a:solidFill>
                  <a:srgbClr val="0000FF"/>
                </a:solidFill>
                <a:sym typeface="Symbol" charset="2"/>
              </a:rPr>
              <a:t>= 1 + 1 + 10 = 12</a:t>
            </a:r>
          </a:p>
          <a:p>
            <a:pPr marL="914400" lvl="1" indent="-457200">
              <a:buNone/>
            </a:pPr>
            <a:r>
              <a:rPr lang="en-US" altLang="en-US" dirty="0">
                <a:sym typeface="Symbol" charset="2"/>
              </a:rPr>
              <a:t>Policy 3:   0 →2 →4 →5 </a:t>
            </a:r>
            <a:r>
              <a:rPr lang="en-US" altLang="en-US" dirty="0">
                <a:solidFill>
                  <a:srgbClr val="0000FF"/>
                </a:solidFill>
                <a:sym typeface="Symbol" charset="2"/>
              </a:rPr>
              <a:t>= 2 – 1000 + 10 = -988</a:t>
            </a:r>
            <a:endParaRPr lang="en-US" altLang="en-US" dirty="0"/>
          </a:p>
        </p:txBody>
      </p:sp>
      <p:sp>
        <p:nvSpPr>
          <p:cNvPr id="24580" name="Oval 4"/>
          <p:cNvSpPr>
            <a:spLocks noChangeArrowheads="1"/>
          </p:cNvSpPr>
          <p:nvPr/>
        </p:nvSpPr>
        <p:spPr bwMode="auto">
          <a:xfrm>
            <a:off x="4886326" y="5638801"/>
            <a:ext cx="549275" cy="54927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4581" name="Oval 5"/>
          <p:cNvSpPr>
            <a:spLocks noChangeArrowheads="1"/>
          </p:cNvSpPr>
          <p:nvPr/>
        </p:nvSpPr>
        <p:spPr bwMode="auto">
          <a:xfrm>
            <a:off x="4886326" y="4359276"/>
            <a:ext cx="549275" cy="54927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4582" name="Oval 6"/>
          <p:cNvSpPr>
            <a:spLocks noChangeArrowheads="1"/>
          </p:cNvSpPr>
          <p:nvPr/>
        </p:nvSpPr>
        <p:spPr bwMode="auto">
          <a:xfrm>
            <a:off x="3057526" y="4999039"/>
            <a:ext cx="549275" cy="54927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4583" name="Line 7"/>
          <p:cNvSpPr>
            <a:spLocks noChangeShapeType="1"/>
          </p:cNvSpPr>
          <p:nvPr/>
        </p:nvSpPr>
        <p:spPr bwMode="auto">
          <a:xfrm>
            <a:off x="3606801" y="5365750"/>
            <a:ext cx="1279525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4" name="Line 8"/>
          <p:cNvSpPr>
            <a:spLocks noChangeShapeType="1"/>
          </p:cNvSpPr>
          <p:nvPr/>
        </p:nvSpPr>
        <p:spPr bwMode="auto">
          <a:xfrm flipV="1">
            <a:off x="3606801" y="4724400"/>
            <a:ext cx="1279525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5" name="Text Box 9"/>
          <p:cNvSpPr txBox="1">
            <a:spLocks noChangeArrowheads="1"/>
          </p:cNvSpPr>
          <p:nvPr/>
        </p:nvSpPr>
        <p:spPr bwMode="auto">
          <a:xfrm>
            <a:off x="3157539" y="5064126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0</a:t>
            </a:r>
          </a:p>
        </p:txBody>
      </p:sp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4994275" y="4413251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1</a:t>
            </a:r>
          </a:p>
        </p:txBody>
      </p:sp>
      <p:sp>
        <p:nvSpPr>
          <p:cNvPr id="24587" name="Text Box 11"/>
          <p:cNvSpPr txBox="1">
            <a:spLocks noChangeArrowheads="1"/>
          </p:cNvSpPr>
          <p:nvPr/>
        </p:nvSpPr>
        <p:spPr bwMode="auto">
          <a:xfrm>
            <a:off x="4999039" y="5715001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2</a:t>
            </a:r>
          </a:p>
        </p:txBody>
      </p:sp>
      <p:sp>
        <p:nvSpPr>
          <p:cNvPr id="24588" name="Text Box 12"/>
          <p:cNvSpPr txBox="1">
            <a:spLocks noChangeArrowheads="1"/>
          </p:cNvSpPr>
          <p:nvPr/>
        </p:nvSpPr>
        <p:spPr bwMode="auto">
          <a:xfrm>
            <a:off x="3575051" y="4756151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A</a:t>
            </a:r>
          </a:p>
        </p:txBody>
      </p:sp>
      <p:sp>
        <p:nvSpPr>
          <p:cNvPr id="24589" name="Text Box 13"/>
          <p:cNvSpPr txBox="1">
            <a:spLocks noChangeArrowheads="1"/>
          </p:cNvSpPr>
          <p:nvPr/>
        </p:nvSpPr>
        <p:spPr bwMode="auto">
          <a:xfrm>
            <a:off x="3602038" y="5362576"/>
            <a:ext cx="3540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B</a:t>
            </a:r>
          </a:p>
        </p:txBody>
      </p:sp>
      <p:sp>
        <p:nvSpPr>
          <p:cNvPr id="24590" name="Text Box 14"/>
          <p:cNvSpPr txBox="1">
            <a:spLocks noChangeArrowheads="1"/>
          </p:cNvSpPr>
          <p:nvPr/>
        </p:nvSpPr>
        <p:spPr bwMode="auto">
          <a:xfrm>
            <a:off x="4108450" y="5562601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2</a:t>
            </a:r>
          </a:p>
        </p:txBody>
      </p:sp>
      <p:sp>
        <p:nvSpPr>
          <p:cNvPr id="24591" name="Text Box 15"/>
          <p:cNvSpPr txBox="1">
            <a:spLocks noChangeArrowheads="1"/>
          </p:cNvSpPr>
          <p:nvPr/>
        </p:nvSpPr>
        <p:spPr bwMode="auto">
          <a:xfrm>
            <a:off x="4156075" y="4559301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1</a:t>
            </a:r>
          </a:p>
        </p:txBody>
      </p:sp>
      <p:sp>
        <p:nvSpPr>
          <p:cNvPr id="24592" name="Oval 16"/>
          <p:cNvSpPr>
            <a:spLocks noChangeArrowheads="1"/>
          </p:cNvSpPr>
          <p:nvPr/>
        </p:nvSpPr>
        <p:spPr bwMode="auto">
          <a:xfrm>
            <a:off x="6715126" y="5638801"/>
            <a:ext cx="549275" cy="54927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4593" name="Oval 17"/>
          <p:cNvSpPr>
            <a:spLocks noChangeArrowheads="1"/>
          </p:cNvSpPr>
          <p:nvPr/>
        </p:nvSpPr>
        <p:spPr bwMode="auto">
          <a:xfrm>
            <a:off x="6719889" y="4289426"/>
            <a:ext cx="549275" cy="54927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4594" name="Oval 18"/>
          <p:cNvSpPr>
            <a:spLocks noChangeArrowheads="1"/>
          </p:cNvSpPr>
          <p:nvPr/>
        </p:nvSpPr>
        <p:spPr bwMode="auto">
          <a:xfrm>
            <a:off x="8556626" y="5010151"/>
            <a:ext cx="549275" cy="54927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4595" name="Line 19"/>
          <p:cNvSpPr>
            <a:spLocks noChangeShapeType="1"/>
          </p:cNvSpPr>
          <p:nvPr/>
        </p:nvSpPr>
        <p:spPr bwMode="auto">
          <a:xfrm>
            <a:off x="7213600" y="4686300"/>
            <a:ext cx="13716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6" name="Line 20"/>
          <p:cNvSpPr>
            <a:spLocks noChangeShapeType="1"/>
          </p:cNvSpPr>
          <p:nvPr/>
        </p:nvSpPr>
        <p:spPr bwMode="auto">
          <a:xfrm flipV="1">
            <a:off x="7262813" y="5349876"/>
            <a:ext cx="1301750" cy="4683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7" name="Text Box 21"/>
          <p:cNvSpPr txBox="1">
            <a:spLocks noChangeArrowheads="1"/>
          </p:cNvSpPr>
          <p:nvPr/>
        </p:nvSpPr>
        <p:spPr bwMode="auto">
          <a:xfrm>
            <a:off x="8656639" y="5075239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5</a:t>
            </a:r>
          </a:p>
        </p:txBody>
      </p:sp>
      <p:sp>
        <p:nvSpPr>
          <p:cNvPr id="24598" name="Text Box 22"/>
          <p:cNvSpPr txBox="1">
            <a:spLocks noChangeArrowheads="1"/>
          </p:cNvSpPr>
          <p:nvPr/>
        </p:nvSpPr>
        <p:spPr bwMode="auto">
          <a:xfrm>
            <a:off x="6827839" y="4343401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3</a:t>
            </a:r>
          </a:p>
        </p:txBody>
      </p:sp>
      <p:sp>
        <p:nvSpPr>
          <p:cNvPr id="24599" name="Text Box 23"/>
          <p:cNvSpPr txBox="1">
            <a:spLocks noChangeArrowheads="1"/>
          </p:cNvSpPr>
          <p:nvPr/>
        </p:nvSpPr>
        <p:spPr bwMode="auto">
          <a:xfrm>
            <a:off x="6827839" y="5715001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4</a:t>
            </a:r>
          </a:p>
        </p:txBody>
      </p:sp>
      <p:sp>
        <p:nvSpPr>
          <p:cNvPr id="24600" name="Text Box 24"/>
          <p:cNvSpPr txBox="1">
            <a:spLocks noChangeArrowheads="1"/>
          </p:cNvSpPr>
          <p:nvPr/>
        </p:nvSpPr>
        <p:spPr bwMode="auto">
          <a:xfrm>
            <a:off x="5445126" y="4224339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A</a:t>
            </a:r>
          </a:p>
        </p:txBody>
      </p:sp>
      <p:sp>
        <p:nvSpPr>
          <p:cNvPr id="24601" name="Text Box 25"/>
          <p:cNvSpPr txBox="1">
            <a:spLocks noChangeArrowheads="1"/>
          </p:cNvSpPr>
          <p:nvPr/>
        </p:nvSpPr>
        <p:spPr bwMode="auto">
          <a:xfrm>
            <a:off x="7289801" y="4378326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A</a:t>
            </a:r>
          </a:p>
        </p:txBody>
      </p:sp>
      <p:sp>
        <p:nvSpPr>
          <p:cNvPr id="24602" name="Text Box 26"/>
          <p:cNvSpPr txBox="1">
            <a:spLocks noChangeArrowheads="1"/>
          </p:cNvSpPr>
          <p:nvPr/>
        </p:nvSpPr>
        <p:spPr bwMode="auto">
          <a:xfrm>
            <a:off x="5699125" y="5514976"/>
            <a:ext cx="833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-1000</a:t>
            </a:r>
          </a:p>
        </p:txBody>
      </p:sp>
      <p:sp>
        <p:nvSpPr>
          <p:cNvPr id="24603" name="Text Box 27"/>
          <p:cNvSpPr txBox="1">
            <a:spLocks noChangeArrowheads="1"/>
          </p:cNvSpPr>
          <p:nvPr/>
        </p:nvSpPr>
        <p:spPr bwMode="auto">
          <a:xfrm>
            <a:off x="5934075" y="4570414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1</a:t>
            </a:r>
          </a:p>
        </p:txBody>
      </p:sp>
      <p:sp>
        <p:nvSpPr>
          <p:cNvPr id="24604" name="Line 28"/>
          <p:cNvSpPr>
            <a:spLocks noChangeShapeType="1"/>
          </p:cNvSpPr>
          <p:nvPr/>
        </p:nvSpPr>
        <p:spPr bwMode="auto">
          <a:xfrm>
            <a:off x="5456239" y="4618038"/>
            <a:ext cx="12795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5" name="Line 29"/>
          <p:cNvSpPr>
            <a:spLocks noChangeShapeType="1"/>
          </p:cNvSpPr>
          <p:nvPr/>
        </p:nvSpPr>
        <p:spPr bwMode="auto">
          <a:xfrm>
            <a:off x="5446714" y="5908675"/>
            <a:ext cx="12795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6" name="Text Box 30"/>
          <p:cNvSpPr txBox="1">
            <a:spLocks noChangeArrowheads="1"/>
          </p:cNvSpPr>
          <p:nvPr/>
        </p:nvSpPr>
        <p:spPr bwMode="auto">
          <a:xfrm>
            <a:off x="5454651" y="5837239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A</a:t>
            </a:r>
          </a:p>
        </p:txBody>
      </p:sp>
      <p:sp>
        <p:nvSpPr>
          <p:cNvPr id="24607" name="Text Box 31"/>
          <p:cNvSpPr txBox="1">
            <a:spLocks noChangeArrowheads="1"/>
          </p:cNvSpPr>
          <p:nvPr/>
        </p:nvSpPr>
        <p:spPr bwMode="auto">
          <a:xfrm>
            <a:off x="7310438" y="5754689"/>
            <a:ext cx="3540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A</a:t>
            </a:r>
          </a:p>
        </p:txBody>
      </p:sp>
      <p:sp>
        <p:nvSpPr>
          <p:cNvPr id="24608" name="Text Box 32"/>
          <p:cNvSpPr txBox="1">
            <a:spLocks noChangeArrowheads="1"/>
          </p:cNvSpPr>
          <p:nvPr/>
        </p:nvSpPr>
        <p:spPr bwMode="auto">
          <a:xfrm>
            <a:off x="7915276" y="5530851"/>
            <a:ext cx="466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10</a:t>
            </a:r>
          </a:p>
        </p:txBody>
      </p:sp>
      <p:sp>
        <p:nvSpPr>
          <p:cNvPr id="24609" name="Text Box 33"/>
          <p:cNvSpPr txBox="1">
            <a:spLocks noChangeArrowheads="1"/>
          </p:cNvSpPr>
          <p:nvPr/>
        </p:nvSpPr>
        <p:spPr bwMode="auto">
          <a:xfrm>
            <a:off x="7904164" y="4562476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1</a:t>
            </a:r>
          </a:p>
        </p:txBody>
      </p:sp>
      <p:sp>
        <p:nvSpPr>
          <p:cNvPr id="24610" name="Line 34"/>
          <p:cNvSpPr>
            <a:spLocks noChangeShapeType="1"/>
          </p:cNvSpPr>
          <p:nvPr/>
        </p:nvSpPr>
        <p:spPr bwMode="auto">
          <a:xfrm>
            <a:off x="5364164" y="4800600"/>
            <a:ext cx="1463675" cy="914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11" name="Text Box 35"/>
          <p:cNvSpPr txBox="1">
            <a:spLocks noChangeArrowheads="1"/>
          </p:cNvSpPr>
          <p:nvPr/>
        </p:nvSpPr>
        <p:spPr bwMode="auto">
          <a:xfrm>
            <a:off x="5273676" y="4800601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B</a:t>
            </a:r>
          </a:p>
        </p:txBody>
      </p:sp>
      <p:sp>
        <p:nvSpPr>
          <p:cNvPr id="24612" name="Text Box 36"/>
          <p:cNvSpPr txBox="1">
            <a:spLocks noChangeArrowheads="1"/>
          </p:cNvSpPr>
          <p:nvPr/>
        </p:nvSpPr>
        <p:spPr bwMode="auto">
          <a:xfrm>
            <a:off x="6003925" y="4983164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80400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932817" y="91281"/>
            <a:ext cx="8229600" cy="9906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Value Functions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520" y="1126332"/>
            <a:ext cx="9311320" cy="4983163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For a given policy, we can associate a value with each state</a:t>
            </a:r>
          </a:p>
          <a:p>
            <a:pPr lvl="1" eaLnBrk="1" hangingPunct="1"/>
            <a:r>
              <a:rPr lang="en-US" altLang="en-US" dirty="0"/>
              <a:t>How good is it to run policy </a:t>
            </a:r>
            <a:r>
              <a:rPr lang="en-US" altLang="en-US" dirty="0">
                <a:latin typeface="Symbol" charset="2"/>
              </a:rPr>
              <a:t>p </a:t>
            </a:r>
            <a:r>
              <a:rPr lang="en-US" altLang="en-US" dirty="0"/>
              <a:t>from that state s?</a:t>
            </a:r>
          </a:p>
          <a:p>
            <a:pPr lvl="1" eaLnBrk="1" hangingPunct="1"/>
            <a:r>
              <a:rPr lang="en-US" altLang="en-US" dirty="0"/>
              <a:t>This is the state value function, V</a:t>
            </a:r>
          </a:p>
        </p:txBody>
      </p:sp>
      <p:sp>
        <p:nvSpPr>
          <p:cNvPr id="25604" name="Oval 4"/>
          <p:cNvSpPr>
            <a:spLocks noChangeArrowheads="1"/>
          </p:cNvSpPr>
          <p:nvPr/>
        </p:nvSpPr>
        <p:spPr bwMode="auto">
          <a:xfrm>
            <a:off x="4972372" y="4578571"/>
            <a:ext cx="549275" cy="54927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5605" name="Oval 5"/>
          <p:cNvSpPr>
            <a:spLocks noChangeArrowheads="1"/>
          </p:cNvSpPr>
          <p:nvPr/>
        </p:nvSpPr>
        <p:spPr bwMode="auto">
          <a:xfrm>
            <a:off x="4972372" y="3299046"/>
            <a:ext cx="549275" cy="54927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5606" name="Oval 6"/>
          <p:cNvSpPr>
            <a:spLocks noChangeArrowheads="1"/>
          </p:cNvSpPr>
          <p:nvPr/>
        </p:nvSpPr>
        <p:spPr bwMode="auto">
          <a:xfrm>
            <a:off x="3143572" y="3938809"/>
            <a:ext cx="549275" cy="54927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5607" name="Line 7"/>
          <p:cNvSpPr>
            <a:spLocks noChangeShapeType="1"/>
          </p:cNvSpPr>
          <p:nvPr/>
        </p:nvSpPr>
        <p:spPr bwMode="auto">
          <a:xfrm>
            <a:off x="3692847" y="4305520"/>
            <a:ext cx="1279525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8" name="Line 8"/>
          <p:cNvSpPr>
            <a:spLocks noChangeShapeType="1"/>
          </p:cNvSpPr>
          <p:nvPr/>
        </p:nvSpPr>
        <p:spPr bwMode="auto">
          <a:xfrm flipV="1">
            <a:off x="3692847" y="3664170"/>
            <a:ext cx="1279525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9" name="Text Box 9"/>
          <p:cNvSpPr txBox="1">
            <a:spLocks noChangeArrowheads="1"/>
          </p:cNvSpPr>
          <p:nvPr/>
        </p:nvSpPr>
        <p:spPr bwMode="auto">
          <a:xfrm>
            <a:off x="3243585" y="4003896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0</a:t>
            </a:r>
          </a:p>
        </p:txBody>
      </p:sp>
      <p:sp>
        <p:nvSpPr>
          <p:cNvPr id="25610" name="Text Box 10"/>
          <p:cNvSpPr txBox="1">
            <a:spLocks noChangeArrowheads="1"/>
          </p:cNvSpPr>
          <p:nvPr/>
        </p:nvSpPr>
        <p:spPr bwMode="auto">
          <a:xfrm>
            <a:off x="5080321" y="3353021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1</a:t>
            </a:r>
          </a:p>
        </p:txBody>
      </p:sp>
      <p:sp>
        <p:nvSpPr>
          <p:cNvPr id="25611" name="Text Box 11"/>
          <p:cNvSpPr txBox="1">
            <a:spLocks noChangeArrowheads="1"/>
          </p:cNvSpPr>
          <p:nvPr/>
        </p:nvSpPr>
        <p:spPr bwMode="auto">
          <a:xfrm>
            <a:off x="5085085" y="4654771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2</a:t>
            </a:r>
          </a:p>
        </p:txBody>
      </p:sp>
      <p:sp>
        <p:nvSpPr>
          <p:cNvPr id="25612" name="Text Box 12"/>
          <p:cNvSpPr txBox="1">
            <a:spLocks noChangeArrowheads="1"/>
          </p:cNvSpPr>
          <p:nvPr/>
        </p:nvSpPr>
        <p:spPr bwMode="auto">
          <a:xfrm>
            <a:off x="3661097" y="3695921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A</a:t>
            </a:r>
          </a:p>
        </p:txBody>
      </p:sp>
      <p:sp>
        <p:nvSpPr>
          <p:cNvPr id="25613" name="Text Box 13"/>
          <p:cNvSpPr txBox="1">
            <a:spLocks noChangeArrowheads="1"/>
          </p:cNvSpPr>
          <p:nvPr/>
        </p:nvSpPr>
        <p:spPr bwMode="auto">
          <a:xfrm>
            <a:off x="3688084" y="4302346"/>
            <a:ext cx="3540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B</a:t>
            </a:r>
          </a:p>
        </p:txBody>
      </p:sp>
      <p:sp>
        <p:nvSpPr>
          <p:cNvPr id="25614" name="Text Box 14"/>
          <p:cNvSpPr txBox="1">
            <a:spLocks noChangeArrowheads="1"/>
          </p:cNvSpPr>
          <p:nvPr/>
        </p:nvSpPr>
        <p:spPr bwMode="auto">
          <a:xfrm>
            <a:off x="4194496" y="4502371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2</a:t>
            </a:r>
          </a:p>
        </p:txBody>
      </p:sp>
      <p:sp>
        <p:nvSpPr>
          <p:cNvPr id="25615" name="Text Box 15"/>
          <p:cNvSpPr txBox="1">
            <a:spLocks noChangeArrowheads="1"/>
          </p:cNvSpPr>
          <p:nvPr/>
        </p:nvSpPr>
        <p:spPr bwMode="auto">
          <a:xfrm>
            <a:off x="4242121" y="3499071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1</a:t>
            </a:r>
          </a:p>
        </p:txBody>
      </p:sp>
      <p:sp>
        <p:nvSpPr>
          <p:cNvPr id="25616" name="Oval 16"/>
          <p:cNvSpPr>
            <a:spLocks noChangeArrowheads="1"/>
          </p:cNvSpPr>
          <p:nvPr/>
        </p:nvSpPr>
        <p:spPr bwMode="auto">
          <a:xfrm>
            <a:off x="6801172" y="4578571"/>
            <a:ext cx="549275" cy="54927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5617" name="Oval 17"/>
          <p:cNvSpPr>
            <a:spLocks noChangeArrowheads="1"/>
          </p:cNvSpPr>
          <p:nvPr/>
        </p:nvSpPr>
        <p:spPr bwMode="auto">
          <a:xfrm>
            <a:off x="6805935" y="3229196"/>
            <a:ext cx="549275" cy="54927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5618" name="Oval 18"/>
          <p:cNvSpPr>
            <a:spLocks noChangeArrowheads="1"/>
          </p:cNvSpPr>
          <p:nvPr/>
        </p:nvSpPr>
        <p:spPr bwMode="auto">
          <a:xfrm>
            <a:off x="8642672" y="3949921"/>
            <a:ext cx="549275" cy="54927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5619" name="Line 19"/>
          <p:cNvSpPr>
            <a:spLocks noChangeShapeType="1"/>
          </p:cNvSpPr>
          <p:nvPr/>
        </p:nvSpPr>
        <p:spPr bwMode="auto">
          <a:xfrm>
            <a:off x="7299646" y="3626070"/>
            <a:ext cx="13716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0" name="Line 20"/>
          <p:cNvSpPr>
            <a:spLocks noChangeShapeType="1"/>
          </p:cNvSpPr>
          <p:nvPr/>
        </p:nvSpPr>
        <p:spPr bwMode="auto">
          <a:xfrm flipV="1">
            <a:off x="7348859" y="4289646"/>
            <a:ext cx="1301750" cy="4683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1" name="Text Box 21"/>
          <p:cNvSpPr txBox="1">
            <a:spLocks noChangeArrowheads="1"/>
          </p:cNvSpPr>
          <p:nvPr/>
        </p:nvSpPr>
        <p:spPr bwMode="auto">
          <a:xfrm>
            <a:off x="8742685" y="4015009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5</a:t>
            </a:r>
          </a:p>
        </p:txBody>
      </p:sp>
      <p:sp>
        <p:nvSpPr>
          <p:cNvPr id="25622" name="Text Box 22"/>
          <p:cNvSpPr txBox="1">
            <a:spLocks noChangeArrowheads="1"/>
          </p:cNvSpPr>
          <p:nvPr/>
        </p:nvSpPr>
        <p:spPr bwMode="auto">
          <a:xfrm>
            <a:off x="6913885" y="3283171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3</a:t>
            </a:r>
          </a:p>
        </p:txBody>
      </p:sp>
      <p:sp>
        <p:nvSpPr>
          <p:cNvPr id="25623" name="Text Box 23"/>
          <p:cNvSpPr txBox="1">
            <a:spLocks noChangeArrowheads="1"/>
          </p:cNvSpPr>
          <p:nvPr/>
        </p:nvSpPr>
        <p:spPr bwMode="auto">
          <a:xfrm>
            <a:off x="6913885" y="4654771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4</a:t>
            </a:r>
          </a:p>
        </p:txBody>
      </p:sp>
      <p:sp>
        <p:nvSpPr>
          <p:cNvPr id="25624" name="Text Box 24"/>
          <p:cNvSpPr txBox="1">
            <a:spLocks noChangeArrowheads="1"/>
          </p:cNvSpPr>
          <p:nvPr/>
        </p:nvSpPr>
        <p:spPr bwMode="auto">
          <a:xfrm>
            <a:off x="7375847" y="3318096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A</a:t>
            </a:r>
          </a:p>
        </p:txBody>
      </p:sp>
      <p:sp>
        <p:nvSpPr>
          <p:cNvPr id="25625" name="Text Box 25"/>
          <p:cNvSpPr txBox="1">
            <a:spLocks noChangeArrowheads="1"/>
          </p:cNvSpPr>
          <p:nvPr/>
        </p:nvSpPr>
        <p:spPr bwMode="auto">
          <a:xfrm>
            <a:off x="5785171" y="4454746"/>
            <a:ext cx="833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-1000</a:t>
            </a:r>
          </a:p>
        </p:txBody>
      </p:sp>
      <p:sp>
        <p:nvSpPr>
          <p:cNvPr id="25626" name="Text Box 26"/>
          <p:cNvSpPr txBox="1">
            <a:spLocks noChangeArrowheads="1"/>
          </p:cNvSpPr>
          <p:nvPr/>
        </p:nvSpPr>
        <p:spPr bwMode="auto">
          <a:xfrm>
            <a:off x="6020121" y="3510184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1</a:t>
            </a:r>
          </a:p>
        </p:txBody>
      </p:sp>
      <p:sp>
        <p:nvSpPr>
          <p:cNvPr id="25627" name="Line 27"/>
          <p:cNvSpPr>
            <a:spLocks noChangeShapeType="1"/>
          </p:cNvSpPr>
          <p:nvPr/>
        </p:nvSpPr>
        <p:spPr bwMode="auto">
          <a:xfrm>
            <a:off x="5542285" y="3557808"/>
            <a:ext cx="12795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8" name="Line 28"/>
          <p:cNvSpPr>
            <a:spLocks noChangeShapeType="1"/>
          </p:cNvSpPr>
          <p:nvPr/>
        </p:nvSpPr>
        <p:spPr bwMode="auto">
          <a:xfrm>
            <a:off x="5532760" y="4848445"/>
            <a:ext cx="12795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9" name="Text Box 29"/>
          <p:cNvSpPr txBox="1">
            <a:spLocks noChangeArrowheads="1"/>
          </p:cNvSpPr>
          <p:nvPr/>
        </p:nvSpPr>
        <p:spPr bwMode="auto">
          <a:xfrm>
            <a:off x="7396484" y="4638896"/>
            <a:ext cx="3540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A</a:t>
            </a:r>
          </a:p>
        </p:txBody>
      </p:sp>
      <p:sp>
        <p:nvSpPr>
          <p:cNvPr id="25630" name="Text Box 30"/>
          <p:cNvSpPr txBox="1">
            <a:spLocks noChangeArrowheads="1"/>
          </p:cNvSpPr>
          <p:nvPr/>
        </p:nvSpPr>
        <p:spPr bwMode="auto">
          <a:xfrm>
            <a:off x="8001322" y="4470621"/>
            <a:ext cx="466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10</a:t>
            </a:r>
          </a:p>
        </p:txBody>
      </p:sp>
      <p:sp>
        <p:nvSpPr>
          <p:cNvPr id="25631" name="Text Box 31"/>
          <p:cNvSpPr txBox="1">
            <a:spLocks noChangeArrowheads="1"/>
          </p:cNvSpPr>
          <p:nvPr/>
        </p:nvSpPr>
        <p:spPr bwMode="auto">
          <a:xfrm>
            <a:off x="7990210" y="3502246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1</a:t>
            </a:r>
          </a:p>
        </p:txBody>
      </p:sp>
      <p:sp>
        <p:nvSpPr>
          <p:cNvPr id="25632" name="Line 32"/>
          <p:cNvSpPr>
            <a:spLocks noChangeShapeType="1"/>
          </p:cNvSpPr>
          <p:nvPr/>
        </p:nvSpPr>
        <p:spPr bwMode="auto">
          <a:xfrm>
            <a:off x="5450210" y="3740370"/>
            <a:ext cx="1463675" cy="914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33" name="Text Box 33"/>
          <p:cNvSpPr txBox="1">
            <a:spLocks noChangeArrowheads="1"/>
          </p:cNvSpPr>
          <p:nvPr/>
        </p:nvSpPr>
        <p:spPr bwMode="auto">
          <a:xfrm>
            <a:off x="5359722" y="3740371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B</a:t>
            </a:r>
          </a:p>
        </p:txBody>
      </p:sp>
      <p:sp>
        <p:nvSpPr>
          <p:cNvPr id="25634" name="Text Box 34"/>
          <p:cNvSpPr txBox="1">
            <a:spLocks noChangeArrowheads="1"/>
          </p:cNvSpPr>
          <p:nvPr/>
        </p:nvSpPr>
        <p:spPr bwMode="auto">
          <a:xfrm>
            <a:off x="6089971" y="3922934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1</a:t>
            </a:r>
          </a:p>
        </p:txBody>
      </p:sp>
      <p:sp>
        <p:nvSpPr>
          <p:cNvPr id="25635" name="Text Box 36"/>
          <p:cNvSpPr txBox="1">
            <a:spLocks noChangeArrowheads="1"/>
          </p:cNvSpPr>
          <p:nvPr/>
        </p:nvSpPr>
        <p:spPr bwMode="auto">
          <a:xfrm>
            <a:off x="2067247" y="2872009"/>
            <a:ext cx="1489075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FF"/>
                </a:solidFill>
              </a:rPr>
              <a:t>V</a:t>
            </a:r>
            <a:r>
              <a:rPr lang="en-US" altLang="en-US" sz="1800" baseline="30000">
                <a:solidFill>
                  <a:srgbClr val="0000FF"/>
                </a:solidFill>
              </a:rPr>
              <a:t>1</a:t>
            </a:r>
            <a:r>
              <a:rPr lang="en-US" altLang="en-US" sz="1800">
                <a:solidFill>
                  <a:srgbClr val="0000FF"/>
                </a:solidFill>
              </a:rPr>
              <a:t>(s</a:t>
            </a:r>
            <a:r>
              <a:rPr lang="en-US" altLang="en-US" sz="1800" baseline="-25000">
                <a:solidFill>
                  <a:srgbClr val="0000FF"/>
                </a:solidFill>
              </a:rPr>
              <a:t>0</a:t>
            </a:r>
            <a:r>
              <a:rPr lang="en-US" altLang="en-US" sz="1800">
                <a:solidFill>
                  <a:srgbClr val="0000FF"/>
                </a:solidFill>
              </a:rPr>
              <a:t>) = 3</a:t>
            </a:r>
          </a:p>
          <a:p>
            <a:pPr eaLnBrk="1" hangingPunct="1"/>
            <a:r>
              <a:rPr lang="en-US" altLang="en-US" sz="1800">
                <a:solidFill>
                  <a:srgbClr val="0000FF"/>
                </a:solidFill>
              </a:rPr>
              <a:t>V</a:t>
            </a:r>
            <a:r>
              <a:rPr lang="en-US" altLang="en-US" sz="1800" baseline="30000">
                <a:solidFill>
                  <a:srgbClr val="0000FF"/>
                </a:solidFill>
              </a:rPr>
              <a:t>2</a:t>
            </a:r>
            <a:r>
              <a:rPr lang="en-US" altLang="en-US" sz="1800">
                <a:solidFill>
                  <a:srgbClr val="0000FF"/>
                </a:solidFill>
              </a:rPr>
              <a:t>(s</a:t>
            </a:r>
            <a:r>
              <a:rPr lang="en-US" altLang="en-US" sz="1800" baseline="-25000">
                <a:solidFill>
                  <a:srgbClr val="0000FF"/>
                </a:solidFill>
              </a:rPr>
              <a:t>0</a:t>
            </a:r>
            <a:r>
              <a:rPr lang="en-US" altLang="en-US" sz="1800">
                <a:solidFill>
                  <a:srgbClr val="0000FF"/>
                </a:solidFill>
              </a:rPr>
              <a:t>) = 12</a:t>
            </a:r>
          </a:p>
          <a:p>
            <a:pPr eaLnBrk="1" hangingPunct="1"/>
            <a:r>
              <a:rPr lang="en-US" altLang="en-US" sz="1800">
                <a:solidFill>
                  <a:srgbClr val="0000FF"/>
                </a:solidFill>
              </a:rPr>
              <a:t>V</a:t>
            </a:r>
            <a:r>
              <a:rPr lang="en-US" altLang="en-US" sz="1800" baseline="30000">
                <a:solidFill>
                  <a:srgbClr val="0000FF"/>
                </a:solidFill>
              </a:rPr>
              <a:t>3</a:t>
            </a:r>
            <a:r>
              <a:rPr lang="en-US" altLang="en-US" sz="1800">
                <a:solidFill>
                  <a:srgbClr val="0000FF"/>
                </a:solidFill>
              </a:rPr>
              <a:t>(s</a:t>
            </a:r>
            <a:r>
              <a:rPr lang="en-US" altLang="en-US" sz="1800" baseline="-25000">
                <a:solidFill>
                  <a:srgbClr val="0000FF"/>
                </a:solidFill>
              </a:rPr>
              <a:t>0</a:t>
            </a:r>
            <a:r>
              <a:rPr lang="en-US" altLang="en-US" sz="1800">
                <a:solidFill>
                  <a:srgbClr val="0000FF"/>
                </a:solidFill>
              </a:rPr>
              <a:t>) = -988</a:t>
            </a:r>
          </a:p>
        </p:txBody>
      </p:sp>
      <p:sp>
        <p:nvSpPr>
          <p:cNvPr id="25636" name="Text Box 37"/>
          <p:cNvSpPr txBox="1">
            <a:spLocks noChangeArrowheads="1"/>
          </p:cNvSpPr>
          <p:nvPr/>
        </p:nvSpPr>
        <p:spPr bwMode="auto">
          <a:xfrm>
            <a:off x="4078610" y="2597370"/>
            <a:ext cx="12858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FF"/>
                </a:solidFill>
              </a:rPr>
              <a:t>V</a:t>
            </a:r>
            <a:r>
              <a:rPr lang="en-US" altLang="en-US" sz="1800" baseline="30000">
                <a:solidFill>
                  <a:srgbClr val="0000FF"/>
                </a:solidFill>
              </a:rPr>
              <a:t>1</a:t>
            </a:r>
            <a:r>
              <a:rPr lang="en-US" altLang="en-US" sz="1800">
                <a:solidFill>
                  <a:srgbClr val="0000FF"/>
                </a:solidFill>
              </a:rPr>
              <a:t>(s</a:t>
            </a:r>
            <a:r>
              <a:rPr lang="en-US" altLang="en-US" sz="1800" baseline="-25000">
                <a:solidFill>
                  <a:srgbClr val="0000FF"/>
                </a:solidFill>
              </a:rPr>
              <a:t>1</a:t>
            </a:r>
            <a:r>
              <a:rPr lang="en-US" altLang="en-US" sz="1800">
                <a:solidFill>
                  <a:srgbClr val="0000FF"/>
                </a:solidFill>
              </a:rPr>
              <a:t>) = 2</a:t>
            </a:r>
          </a:p>
          <a:p>
            <a:pPr eaLnBrk="1" hangingPunct="1"/>
            <a:r>
              <a:rPr lang="en-US" altLang="en-US" sz="1800">
                <a:solidFill>
                  <a:srgbClr val="0000FF"/>
                </a:solidFill>
              </a:rPr>
              <a:t>V</a:t>
            </a:r>
            <a:r>
              <a:rPr lang="en-US" altLang="en-US" sz="1800" baseline="30000">
                <a:solidFill>
                  <a:srgbClr val="0000FF"/>
                </a:solidFill>
              </a:rPr>
              <a:t>2</a:t>
            </a:r>
            <a:r>
              <a:rPr lang="en-US" altLang="en-US" sz="1800">
                <a:solidFill>
                  <a:srgbClr val="0000FF"/>
                </a:solidFill>
              </a:rPr>
              <a:t>(s</a:t>
            </a:r>
            <a:r>
              <a:rPr lang="en-US" altLang="en-US" sz="1800" baseline="-25000">
                <a:solidFill>
                  <a:srgbClr val="0000FF"/>
                </a:solidFill>
              </a:rPr>
              <a:t>1</a:t>
            </a:r>
            <a:r>
              <a:rPr lang="en-US" altLang="en-US" sz="1800">
                <a:solidFill>
                  <a:srgbClr val="0000FF"/>
                </a:solidFill>
              </a:rPr>
              <a:t>) = 11</a:t>
            </a:r>
          </a:p>
        </p:txBody>
      </p:sp>
      <p:sp>
        <p:nvSpPr>
          <p:cNvPr id="25637" name="Text Box 38"/>
          <p:cNvSpPr txBox="1">
            <a:spLocks noChangeArrowheads="1"/>
          </p:cNvSpPr>
          <p:nvPr/>
        </p:nvSpPr>
        <p:spPr bwMode="auto">
          <a:xfrm>
            <a:off x="3803972" y="5050059"/>
            <a:ext cx="15017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FF"/>
                </a:solidFill>
              </a:rPr>
              <a:t>V</a:t>
            </a:r>
            <a:r>
              <a:rPr lang="en-US" altLang="en-US" sz="1800" baseline="30000">
                <a:solidFill>
                  <a:srgbClr val="0000FF"/>
                </a:solidFill>
              </a:rPr>
              <a:t>3</a:t>
            </a:r>
            <a:r>
              <a:rPr lang="en-US" altLang="en-US" sz="1800">
                <a:solidFill>
                  <a:srgbClr val="0000FF"/>
                </a:solidFill>
              </a:rPr>
              <a:t>(s</a:t>
            </a:r>
            <a:r>
              <a:rPr lang="en-US" altLang="en-US" sz="1800" baseline="-25000">
                <a:solidFill>
                  <a:srgbClr val="0000FF"/>
                </a:solidFill>
              </a:rPr>
              <a:t>2</a:t>
            </a:r>
            <a:r>
              <a:rPr lang="en-US" altLang="en-US" sz="1800">
                <a:solidFill>
                  <a:srgbClr val="0000FF"/>
                </a:solidFill>
              </a:rPr>
              <a:t>) = -990</a:t>
            </a:r>
          </a:p>
        </p:txBody>
      </p:sp>
      <p:sp>
        <p:nvSpPr>
          <p:cNvPr id="25638" name="Text Box 39"/>
          <p:cNvSpPr txBox="1">
            <a:spLocks noChangeArrowheads="1"/>
          </p:cNvSpPr>
          <p:nvPr/>
        </p:nvSpPr>
        <p:spPr bwMode="auto">
          <a:xfrm>
            <a:off x="7279010" y="4883370"/>
            <a:ext cx="12858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FF"/>
                </a:solidFill>
              </a:rPr>
              <a:t>V</a:t>
            </a:r>
            <a:r>
              <a:rPr lang="en-US" altLang="en-US" sz="1800" baseline="30000">
                <a:solidFill>
                  <a:srgbClr val="0000FF"/>
                </a:solidFill>
              </a:rPr>
              <a:t>2</a:t>
            </a:r>
            <a:r>
              <a:rPr lang="en-US" altLang="en-US" sz="1800">
                <a:solidFill>
                  <a:srgbClr val="0000FF"/>
                </a:solidFill>
              </a:rPr>
              <a:t>(s</a:t>
            </a:r>
            <a:r>
              <a:rPr lang="en-US" altLang="en-US" sz="1800" baseline="-25000">
                <a:solidFill>
                  <a:srgbClr val="0000FF"/>
                </a:solidFill>
              </a:rPr>
              <a:t>4</a:t>
            </a:r>
            <a:r>
              <a:rPr lang="en-US" altLang="en-US" sz="1800">
                <a:solidFill>
                  <a:srgbClr val="0000FF"/>
                </a:solidFill>
              </a:rPr>
              <a:t>) = 10</a:t>
            </a:r>
          </a:p>
          <a:p>
            <a:pPr eaLnBrk="1" hangingPunct="1"/>
            <a:r>
              <a:rPr lang="en-US" altLang="en-US" sz="1800">
                <a:solidFill>
                  <a:srgbClr val="0000FF"/>
                </a:solidFill>
              </a:rPr>
              <a:t>V</a:t>
            </a:r>
            <a:r>
              <a:rPr lang="en-US" altLang="en-US" sz="1800" baseline="30000">
                <a:solidFill>
                  <a:srgbClr val="0000FF"/>
                </a:solidFill>
              </a:rPr>
              <a:t>3</a:t>
            </a:r>
            <a:r>
              <a:rPr lang="en-US" altLang="en-US" sz="1800">
                <a:solidFill>
                  <a:srgbClr val="0000FF"/>
                </a:solidFill>
              </a:rPr>
              <a:t>(s</a:t>
            </a:r>
            <a:r>
              <a:rPr lang="en-US" altLang="en-US" sz="1800" baseline="-25000">
                <a:solidFill>
                  <a:srgbClr val="0000FF"/>
                </a:solidFill>
              </a:rPr>
              <a:t>4</a:t>
            </a:r>
            <a:r>
              <a:rPr lang="en-US" altLang="en-US" sz="1800">
                <a:solidFill>
                  <a:srgbClr val="0000FF"/>
                </a:solidFill>
              </a:rPr>
              <a:t>) = 10</a:t>
            </a:r>
          </a:p>
        </p:txBody>
      </p:sp>
      <p:sp>
        <p:nvSpPr>
          <p:cNvPr id="25639" name="Text Box 40"/>
          <p:cNvSpPr txBox="1">
            <a:spLocks noChangeArrowheads="1"/>
          </p:cNvSpPr>
          <p:nvPr/>
        </p:nvSpPr>
        <p:spPr bwMode="auto">
          <a:xfrm>
            <a:off x="6274121" y="2779934"/>
            <a:ext cx="1168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FF"/>
                </a:solidFill>
              </a:rPr>
              <a:t>V</a:t>
            </a:r>
            <a:r>
              <a:rPr lang="en-US" altLang="en-US" sz="1800" baseline="30000">
                <a:solidFill>
                  <a:srgbClr val="0000FF"/>
                </a:solidFill>
              </a:rPr>
              <a:t>1</a:t>
            </a:r>
            <a:r>
              <a:rPr lang="en-US" altLang="en-US" sz="1800">
                <a:solidFill>
                  <a:srgbClr val="0000FF"/>
                </a:solidFill>
              </a:rPr>
              <a:t>(s</a:t>
            </a:r>
            <a:r>
              <a:rPr lang="en-US" altLang="en-US" sz="1800" baseline="-25000">
                <a:solidFill>
                  <a:srgbClr val="0000FF"/>
                </a:solidFill>
              </a:rPr>
              <a:t>3</a:t>
            </a:r>
            <a:r>
              <a:rPr lang="en-US" altLang="en-US" sz="1800">
                <a:solidFill>
                  <a:srgbClr val="0000FF"/>
                </a:solidFill>
              </a:rPr>
              <a:t>) = 1</a:t>
            </a:r>
          </a:p>
        </p:txBody>
      </p:sp>
      <p:sp>
        <p:nvSpPr>
          <p:cNvPr id="25640" name="Text Box 41"/>
          <p:cNvSpPr txBox="1">
            <a:spLocks noChangeArrowheads="1"/>
          </p:cNvSpPr>
          <p:nvPr/>
        </p:nvSpPr>
        <p:spPr bwMode="auto">
          <a:xfrm>
            <a:off x="5531172" y="3164109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A</a:t>
            </a:r>
          </a:p>
        </p:txBody>
      </p:sp>
      <p:sp>
        <p:nvSpPr>
          <p:cNvPr id="25641" name="Text Box 42"/>
          <p:cNvSpPr txBox="1">
            <a:spLocks noChangeArrowheads="1"/>
          </p:cNvSpPr>
          <p:nvPr/>
        </p:nvSpPr>
        <p:spPr bwMode="auto">
          <a:xfrm>
            <a:off x="5540697" y="4777009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A</a:t>
            </a:r>
          </a:p>
        </p:txBody>
      </p:sp>
      <p:sp>
        <p:nvSpPr>
          <p:cNvPr id="610347" name="Text Box 43"/>
          <p:cNvSpPr txBox="1">
            <a:spLocks noChangeArrowheads="1"/>
          </p:cNvSpPr>
          <p:nvPr/>
        </p:nvSpPr>
        <p:spPr bwMode="auto">
          <a:xfrm>
            <a:off x="8951914" y="2575361"/>
            <a:ext cx="2484438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1800" dirty="0">
                <a:solidFill>
                  <a:srgbClr val="CC0000"/>
                </a:solidFill>
                <a:latin typeface="Comic Sans MS" charset="0"/>
              </a:rPr>
              <a:t>How do you tell which</a:t>
            </a:r>
          </a:p>
          <a:p>
            <a:pPr algn="ctr" eaLnBrk="1" hangingPunct="1"/>
            <a:r>
              <a:rPr lang="en-US" altLang="en-US" sz="1800" dirty="0">
                <a:solidFill>
                  <a:srgbClr val="CC0000"/>
                </a:solidFill>
                <a:latin typeface="Comic Sans MS" charset="0"/>
              </a:rPr>
              <a:t>policy to follow from</a:t>
            </a:r>
          </a:p>
          <a:p>
            <a:pPr algn="ctr" eaLnBrk="1" hangingPunct="1"/>
            <a:r>
              <a:rPr lang="en-US" altLang="en-US" sz="1800" dirty="0">
                <a:solidFill>
                  <a:srgbClr val="CC0000"/>
                </a:solidFill>
                <a:latin typeface="Comic Sans MS" charset="0"/>
              </a:rPr>
              <a:t>each state?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3437D6-36A9-A844-AEE7-7C3AD410879A}"/>
              </a:ext>
            </a:extLst>
          </p:cNvPr>
          <p:cNvSpPr/>
          <p:nvPr/>
        </p:nvSpPr>
        <p:spPr>
          <a:xfrm>
            <a:off x="3496032" y="5849009"/>
            <a:ext cx="50481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en-US" sz="3200" dirty="0" err="1"/>
              <a:t>V</a:t>
            </a:r>
            <a:r>
              <a:rPr lang="en-US" altLang="en-US" sz="3200" baseline="30000" dirty="0" err="1">
                <a:latin typeface="Symbol" charset="2"/>
              </a:rPr>
              <a:t>p</a:t>
            </a:r>
            <a:r>
              <a:rPr lang="en-US" altLang="en-US" sz="3200" dirty="0"/>
              <a:t>(s) = R(s, </a:t>
            </a:r>
            <a:r>
              <a:rPr lang="en-US" altLang="en-US" sz="3200" dirty="0">
                <a:latin typeface="Symbol" charset="2"/>
              </a:rPr>
              <a:t>p</a:t>
            </a:r>
            <a:r>
              <a:rPr lang="en-US" altLang="en-US" sz="3200" dirty="0"/>
              <a:t>(s), s</a:t>
            </a:r>
            <a:r>
              <a:rPr lang="ja-JP" altLang="en-US" sz="3200"/>
              <a:t>’</a:t>
            </a:r>
            <a:r>
              <a:rPr lang="en-US" altLang="ja-JP" sz="3200" dirty="0"/>
              <a:t>) + </a:t>
            </a:r>
            <a:r>
              <a:rPr lang="en-US" altLang="ja-JP" sz="3200" dirty="0" err="1"/>
              <a:t>V</a:t>
            </a:r>
            <a:r>
              <a:rPr lang="en-US" altLang="ja-JP" sz="3200" baseline="30000" dirty="0" err="1">
                <a:latin typeface="Symbol" charset="2"/>
              </a:rPr>
              <a:t>p</a:t>
            </a:r>
            <a:r>
              <a:rPr lang="en-US" altLang="ja-JP" sz="3200" dirty="0"/>
              <a:t>(s</a:t>
            </a:r>
            <a:r>
              <a:rPr lang="ja-JP" altLang="en-US" sz="3200"/>
              <a:t>’</a:t>
            </a:r>
            <a:r>
              <a:rPr lang="en-US" altLang="ja-JP" sz="3200" dirty="0"/>
              <a:t>)</a:t>
            </a:r>
          </a:p>
        </p:txBody>
      </p:sp>
      <p:sp>
        <p:nvSpPr>
          <p:cNvPr id="45" name="Text Box 4">
            <a:extLst>
              <a:ext uri="{FF2B5EF4-FFF2-40B4-BE49-F238E27FC236}">
                <a16:creationId xmlns:a16="http://schemas.microsoft.com/office/drawing/2014/main" id="{25C5D61C-779E-884F-A609-6046356A3A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5133" y="215897"/>
            <a:ext cx="1308100" cy="1484313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1800">
                <a:solidFill>
                  <a:srgbClr val="0000FF"/>
                </a:solidFill>
              </a:rPr>
              <a:t>s</a:t>
            </a:r>
            <a:r>
              <a:rPr lang="ja-JP" altLang="en-US" sz="1800">
                <a:solidFill>
                  <a:srgbClr val="0000FF"/>
                </a:solidFill>
              </a:rPr>
              <a:t>’</a:t>
            </a:r>
            <a:r>
              <a:rPr lang="en-US" altLang="ja-JP" sz="1800">
                <a:solidFill>
                  <a:srgbClr val="0000FF"/>
                </a:solidFill>
              </a:rPr>
              <a:t> is the</a:t>
            </a:r>
          </a:p>
          <a:p>
            <a:pPr algn="ctr" eaLnBrk="1" hangingPunct="1"/>
            <a:r>
              <a:rPr lang="en-US" altLang="en-US" sz="1800">
                <a:solidFill>
                  <a:srgbClr val="0000FF"/>
                </a:solidFill>
              </a:rPr>
              <a:t>next state</a:t>
            </a:r>
          </a:p>
          <a:p>
            <a:pPr algn="ctr" eaLnBrk="1" hangingPunct="1"/>
            <a:endParaRPr lang="en-US" altLang="en-US" sz="1800">
              <a:solidFill>
                <a:srgbClr val="0000FF"/>
              </a:solidFill>
            </a:endParaRPr>
          </a:p>
          <a:p>
            <a:pPr algn="ctr" eaLnBrk="1" hangingPunct="1"/>
            <a:r>
              <a:rPr lang="en-US" altLang="en-US" sz="1800">
                <a:solidFill>
                  <a:srgbClr val="0000FF"/>
                </a:solidFill>
              </a:rPr>
              <a:t>a</a:t>
            </a:r>
            <a:r>
              <a:rPr lang="ja-JP" altLang="en-US" sz="1800">
                <a:solidFill>
                  <a:srgbClr val="0000FF"/>
                </a:solidFill>
              </a:rPr>
              <a:t>’</a:t>
            </a:r>
            <a:r>
              <a:rPr lang="en-US" altLang="ja-JP" sz="1800">
                <a:solidFill>
                  <a:srgbClr val="0000FF"/>
                </a:solidFill>
              </a:rPr>
              <a:t> is the</a:t>
            </a:r>
          </a:p>
          <a:p>
            <a:pPr algn="ctr" eaLnBrk="1" hangingPunct="1"/>
            <a:r>
              <a:rPr lang="en-US" altLang="en-US" sz="1800">
                <a:solidFill>
                  <a:srgbClr val="0000FF"/>
                </a:solidFill>
              </a:rPr>
              <a:t>next action</a:t>
            </a:r>
          </a:p>
        </p:txBody>
      </p:sp>
    </p:spTree>
    <p:extLst>
      <p:ext uri="{BB962C8B-B14F-4D97-AF65-F5344CB8AC3E}">
        <p14:creationId xmlns:p14="http://schemas.microsoft.com/office/powerpoint/2010/main" val="58802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034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828676" y="-145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Q Functions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7668" y="1549144"/>
            <a:ext cx="12329795" cy="1564278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Define value without specifying the policy</a:t>
            </a:r>
          </a:p>
          <a:p>
            <a:pPr lvl="1" eaLnBrk="1" hangingPunct="1"/>
            <a:r>
              <a:rPr lang="en-US" altLang="en-US" dirty="0"/>
              <a:t>It is the value of taking action A from state S and then performing optimally, thereafter </a:t>
            </a:r>
          </a:p>
        </p:txBody>
      </p:sp>
      <p:sp>
        <p:nvSpPr>
          <p:cNvPr id="26628" name="Oval 4"/>
          <p:cNvSpPr>
            <a:spLocks noChangeArrowheads="1"/>
          </p:cNvSpPr>
          <p:nvPr/>
        </p:nvSpPr>
        <p:spPr bwMode="auto">
          <a:xfrm>
            <a:off x="4977766" y="4565984"/>
            <a:ext cx="549275" cy="54927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6629" name="Oval 5"/>
          <p:cNvSpPr>
            <a:spLocks noChangeArrowheads="1"/>
          </p:cNvSpPr>
          <p:nvPr/>
        </p:nvSpPr>
        <p:spPr bwMode="auto">
          <a:xfrm>
            <a:off x="4977766" y="3286459"/>
            <a:ext cx="549275" cy="54927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6630" name="Oval 6"/>
          <p:cNvSpPr>
            <a:spLocks noChangeArrowheads="1"/>
          </p:cNvSpPr>
          <p:nvPr/>
        </p:nvSpPr>
        <p:spPr bwMode="auto">
          <a:xfrm>
            <a:off x="3148966" y="3926221"/>
            <a:ext cx="549275" cy="54927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6631" name="Line 7"/>
          <p:cNvSpPr>
            <a:spLocks noChangeShapeType="1"/>
          </p:cNvSpPr>
          <p:nvPr/>
        </p:nvSpPr>
        <p:spPr bwMode="auto">
          <a:xfrm>
            <a:off x="3698241" y="4292933"/>
            <a:ext cx="1279525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32" name="Line 8"/>
          <p:cNvSpPr>
            <a:spLocks noChangeShapeType="1"/>
          </p:cNvSpPr>
          <p:nvPr/>
        </p:nvSpPr>
        <p:spPr bwMode="auto">
          <a:xfrm flipV="1">
            <a:off x="3698241" y="3651583"/>
            <a:ext cx="1279525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33" name="Text Box 9"/>
          <p:cNvSpPr txBox="1">
            <a:spLocks noChangeArrowheads="1"/>
          </p:cNvSpPr>
          <p:nvPr/>
        </p:nvSpPr>
        <p:spPr bwMode="auto">
          <a:xfrm>
            <a:off x="3248979" y="3991309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0</a:t>
            </a:r>
          </a:p>
        </p:txBody>
      </p:sp>
      <p:sp>
        <p:nvSpPr>
          <p:cNvPr id="26634" name="Text Box 10"/>
          <p:cNvSpPr txBox="1">
            <a:spLocks noChangeArrowheads="1"/>
          </p:cNvSpPr>
          <p:nvPr/>
        </p:nvSpPr>
        <p:spPr bwMode="auto">
          <a:xfrm>
            <a:off x="5085715" y="3340434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1</a:t>
            </a:r>
          </a:p>
        </p:txBody>
      </p:sp>
      <p:sp>
        <p:nvSpPr>
          <p:cNvPr id="26635" name="Text Box 11"/>
          <p:cNvSpPr txBox="1">
            <a:spLocks noChangeArrowheads="1"/>
          </p:cNvSpPr>
          <p:nvPr/>
        </p:nvSpPr>
        <p:spPr bwMode="auto">
          <a:xfrm>
            <a:off x="5090479" y="4642184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2</a:t>
            </a:r>
          </a:p>
        </p:txBody>
      </p:sp>
      <p:sp>
        <p:nvSpPr>
          <p:cNvPr id="26636" name="Text Box 12"/>
          <p:cNvSpPr txBox="1">
            <a:spLocks noChangeArrowheads="1"/>
          </p:cNvSpPr>
          <p:nvPr/>
        </p:nvSpPr>
        <p:spPr bwMode="auto">
          <a:xfrm>
            <a:off x="3666491" y="3683334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A</a:t>
            </a:r>
          </a:p>
        </p:txBody>
      </p:sp>
      <p:sp>
        <p:nvSpPr>
          <p:cNvPr id="26637" name="Text Box 13"/>
          <p:cNvSpPr txBox="1">
            <a:spLocks noChangeArrowheads="1"/>
          </p:cNvSpPr>
          <p:nvPr/>
        </p:nvSpPr>
        <p:spPr bwMode="auto">
          <a:xfrm>
            <a:off x="3693478" y="4289759"/>
            <a:ext cx="3540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B</a:t>
            </a:r>
          </a:p>
        </p:txBody>
      </p:sp>
      <p:sp>
        <p:nvSpPr>
          <p:cNvPr id="26638" name="Text Box 14"/>
          <p:cNvSpPr txBox="1">
            <a:spLocks noChangeArrowheads="1"/>
          </p:cNvSpPr>
          <p:nvPr/>
        </p:nvSpPr>
        <p:spPr bwMode="auto">
          <a:xfrm>
            <a:off x="4199890" y="4489784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2</a:t>
            </a:r>
          </a:p>
        </p:txBody>
      </p:sp>
      <p:sp>
        <p:nvSpPr>
          <p:cNvPr id="26639" name="Text Box 15"/>
          <p:cNvSpPr txBox="1">
            <a:spLocks noChangeArrowheads="1"/>
          </p:cNvSpPr>
          <p:nvPr/>
        </p:nvSpPr>
        <p:spPr bwMode="auto">
          <a:xfrm>
            <a:off x="4247515" y="3486484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1</a:t>
            </a:r>
          </a:p>
        </p:txBody>
      </p:sp>
      <p:sp>
        <p:nvSpPr>
          <p:cNvPr id="26640" name="Oval 16"/>
          <p:cNvSpPr>
            <a:spLocks noChangeArrowheads="1"/>
          </p:cNvSpPr>
          <p:nvPr/>
        </p:nvSpPr>
        <p:spPr bwMode="auto">
          <a:xfrm>
            <a:off x="6806566" y="4565984"/>
            <a:ext cx="549275" cy="54927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6641" name="Oval 17"/>
          <p:cNvSpPr>
            <a:spLocks noChangeArrowheads="1"/>
          </p:cNvSpPr>
          <p:nvPr/>
        </p:nvSpPr>
        <p:spPr bwMode="auto">
          <a:xfrm>
            <a:off x="6811329" y="3216609"/>
            <a:ext cx="549275" cy="54927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6642" name="Oval 18"/>
          <p:cNvSpPr>
            <a:spLocks noChangeArrowheads="1"/>
          </p:cNvSpPr>
          <p:nvPr/>
        </p:nvSpPr>
        <p:spPr bwMode="auto">
          <a:xfrm>
            <a:off x="8648066" y="3937334"/>
            <a:ext cx="549275" cy="54927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6643" name="Line 19"/>
          <p:cNvSpPr>
            <a:spLocks noChangeShapeType="1"/>
          </p:cNvSpPr>
          <p:nvPr/>
        </p:nvSpPr>
        <p:spPr bwMode="auto">
          <a:xfrm>
            <a:off x="7305040" y="3613483"/>
            <a:ext cx="13716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4" name="Line 20"/>
          <p:cNvSpPr>
            <a:spLocks noChangeShapeType="1"/>
          </p:cNvSpPr>
          <p:nvPr/>
        </p:nvSpPr>
        <p:spPr bwMode="auto">
          <a:xfrm flipV="1">
            <a:off x="7354253" y="4277058"/>
            <a:ext cx="1301750" cy="4683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5" name="Text Box 21"/>
          <p:cNvSpPr txBox="1">
            <a:spLocks noChangeArrowheads="1"/>
          </p:cNvSpPr>
          <p:nvPr/>
        </p:nvSpPr>
        <p:spPr bwMode="auto">
          <a:xfrm>
            <a:off x="8748079" y="4002421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5</a:t>
            </a:r>
          </a:p>
        </p:txBody>
      </p:sp>
      <p:sp>
        <p:nvSpPr>
          <p:cNvPr id="26646" name="Text Box 22"/>
          <p:cNvSpPr txBox="1">
            <a:spLocks noChangeArrowheads="1"/>
          </p:cNvSpPr>
          <p:nvPr/>
        </p:nvSpPr>
        <p:spPr bwMode="auto">
          <a:xfrm>
            <a:off x="6919279" y="3270584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3</a:t>
            </a:r>
          </a:p>
        </p:txBody>
      </p:sp>
      <p:sp>
        <p:nvSpPr>
          <p:cNvPr id="26647" name="Text Box 23"/>
          <p:cNvSpPr txBox="1">
            <a:spLocks noChangeArrowheads="1"/>
          </p:cNvSpPr>
          <p:nvPr/>
        </p:nvSpPr>
        <p:spPr bwMode="auto">
          <a:xfrm>
            <a:off x="6919279" y="4642184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4</a:t>
            </a:r>
          </a:p>
        </p:txBody>
      </p:sp>
      <p:sp>
        <p:nvSpPr>
          <p:cNvPr id="26648" name="Text Box 24"/>
          <p:cNvSpPr txBox="1">
            <a:spLocks noChangeArrowheads="1"/>
          </p:cNvSpPr>
          <p:nvPr/>
        </p:nvSpPr>
        <p:spPr bwMode="auto">
          <a:xfrm>
            <a:off x="7381241" y="3305509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A</a:t>
            </a:r>
          </a:p>
        </p:txBody>
      </p:sp>
      <p:sp>
        <p:nvSpPr>
          <p:cNvPr id="26649" name="Text Box 25"/>
          <p:cNvSpPr txBox="1">
            <a:spLocks noChangeArrowheads="1"/>
          </p:cNvSpPr>
          <p:nvPr/>
        </p:nvSpPr>
        <p:spPr bwMode="auto">
          <a:xfrm>
            <a:off x="5790565" y="4442159"/>
            <a:ext cx="833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-1000</a:t>
            </a:r>
          </a:p>
        </p:txBody>
      </p:sp>
      <p:sp>
        <p:nvSpPr>
          <p:cNvPr id="26650" name="Text Box 26"/>
          <p:cNvSpPr txBox="1">
            <a:spLocks noChangeArrowheads="1"/>
          </p:cNvSpPr>
          <p:nvPr/>
        </p:nvSpPr>
        <p:spPr bwMode="auto">
          <a:xfrm>
            <a:off x="6025515" y="3497596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1</a:t>
            </a:r>
          </a:p>
        </p:txBody>
      </p:sp>
      <p:sp>
        <p:nvSpPr>
          <p:cNvPr id="26651" name="Line 27"/>
          <p:cNvSpPr>
            <a:spLocks noChangeShapeType="1"/>
          </p:cNvSpPr>
          <p:nvPr/>
        </p:nvSpPr>
        <p:spPr bwMode="auto">
          <a:xfrm>
            <a:off x="5547679" y="3545220"/>
            <a:ext cx="12795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52" name="Line 28"/>
          <p:cNvSpPr>
            <a:spLocks noChangeShapeType="1"/>
          </p:cNvSpPr>
          <p:nvPr/>
        </p:nvSpPr>
        <p:spPr bwMode="auto">
          <a:xfrm>
            <a:off x="5538154" y="4835858"/>
            <a:ext cx="12795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53" name="Text Box 29"/>
          <p:cNvSpPr txBox="1">
            <a:spLocks noChangeArrowheads="1"/>
          </p:cNvSpPr>
          <p:nvPr/>
        </p:nvSpPr>
        <p:spPr bwMode="auto">
          <a:xfrm>
            <a:off x="7401878" y="4681871"/>
            <a:ext cx="3540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A</a:t>
            </a:r>
          </a:p>
        </p:txBody>
      </p:sp>
      <p:sp>
        <p:nvSpPr>
          <p:cNvPr id="26654" name="Text Box 30"/>
          <p:cNvSpPr txBox="1">
            <a:spLocks noChangeArrowheads="1"/>
          </p:cNvSpPr>
          <p:nvPr/>
        </p:nvSpPr>
        <p:spPr bwMode="auto">
          <a:xfrm>
            <a:off x="8006716" y="4458034"/>
            <a:ext cx="466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10</a:t>
            </a:r>
          </a:p>
        </p:txBody>
      </p:sp>
      <p:sp>
        <p:nvSpPr>
          <p:cNvPr id="26655" name="Text Box 31"/>
          <p:cNvSpPr txBox="1">
            <a:spLocks noChangeArrowheads="1"/>
          </p:cNvSpPr>
          <p:nvPr/>
        </p:nvSpPr>
        <p:spPr bwMode="auto">
          <a:xfrm>
            <a:off x="7995604" y="3489659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1</a:t>
            </a:r>
          </a:p>
        </p:txBody>
      </p:sp>
      <p:sp>
        <p:nvSpPr>
          <p:cNvPr id="26656" name="Line 32"/>
          <p:cNvSpPr>
            <a:spLocks noChangeShapeType="1"/>
          </p:cNvSpPr>
          <p:nvPr/>
        </p:nvSpPr>
        <p:spPr bwMode="auto">
          <a:xfrm>
            <a:off x="5455604" y="3727783"/>
            <a:ext cx="1463675" cy="914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57" name="Text Box 33"/>
          <p:cNvSpPr txBox="1">
            <a:spLocks noChangeArrowheads="1"/>
          </p:cNvSpPr>
          <p:nvPr/>
        </p:nvSpPr>
        <p:spPr bwMode="auto">
          <a:xfrm>
            <a:off x="5365116" y="3727784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B</a:t>
            </a:r>
          </a:p>
        </p:txBody>
      </p:sp>
      <p:sp>
        <p:nvSpPr>
          <p:cNvPr id="26658" name="Text Box 34"/>
          <p:cNvSpPr txBox="1">
            <a:spLocks noChangeArrowheads="1"/>
          </p:cNvSpPr>
          <p:nvPr/>
        </p:nvSpPr>
        <p:spPr bwMode="auto">
          <a:xfrm>
            <a:off x="6095365" y="3910346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1</a:t>
            </a:r>
          </a:p>
        </p:txBody>
      </p:sp>
      <p:grpSp>
        <p:nvGrpSpPr>
          <p:cNvPr id="2" name="Group 35"/>
          <p:cNvGrpSpPr>
            <a:grpSpLocks/>
          </p:cNvGrpSpPr>
          <p:nvPr/>
        </p:nvGrpSpPr>
        <p:grpSpPr bwMode="auto">
          <a:xfrm>
            <a:off x="1980566" y="2630821"/>
            <a:ext cx="6556375" cy="2835275"/>
            <a:chOff x="230" y="2333"/>
            <a:chExt cx="4130" cy="1786"/>
          </a:xfrm>
        </p:grpSpPr>
        <p:sp>
          <p:nvSpPr>
            <p:cNvPr id="26663" name="Text Box 36"/>
            <p:cNvSpPr txBox="1">
              <a:spLocks noChangeArrowheads="1"/>
            </p:cNvSpPr>
            <p:nvPr/>
          </p:nvSpPr>
          <p:spPr bwMode="auto">
            <a:xfrm>
              <a:off x="230" y="2678"/>
              <a:ext cx="103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800">
                  <a:solidFill>
                    <a:srgbClr val="0000FF"/>
                  </a:solidFill>
                </a:rPr>
                <a:t>Q(0, A) = 12 </a:t>
              </a:r>
            </a:p>
            <a:p>
              <a:pPr eaLnBrk="1" hangingPunct="1"/>
              <a:r>
                <a:rPr lang="en-US" altLang="en-US" sz="1800">
                  <a:solidFill>
                    <a:srgbClr val="0000FF"/>
                  </a:solidFill>
                </a:rPr>
                <a:t>Q(0, B) = -988</a:t>
              </a:r>
            </a:p>
          </p:txBody>
        </p:sp>
        <p:sp>
          <p:nvSpPr>
            <p:cNvPr id="26664" name="Text Box 37"/>
            <p:cNvSpPr txBox="1">
              <a:spLocks noChangeArrowheads="1"/>
            </p:cNvSpPr>
            <p:nvPr/>
          </p:nvSpPr>
          <p:spPr bwMode="auto">
            <a:xfrm>
              <a:off x="3110" y="2448"/>
              <a:ext cx="8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800">
                  <a:solidFill>
                    <a:srgbClr val="0000FF"/>
                  </a:solidFill>
                </a:rPr>
                <a:t>Q(3, A) = 1</a:t>
              </a:r>
            </a:p>
          </p:txBody>
        </p:sp>
        <p:sp>
          <p:nvSpPr>
            <p:cNvPr id="26665" name="Text Box 38"/>
            <p:cNvSpPr txBox="1">
              <a:spLocks noChangeArrowheads="1"/>
            </p:cNvSpPr>
            <p:nvPr/>
          </p:nvSpPr>
          <p:spPr bwMode="auto">
            <a:xfrm>
              <a:off x="3456" y="3888"/>
              <a:ext cx="9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800">
                  <a:solidFill>
                    <a:srgbClr val="0000FF"/>
                  </a:solidFill>
                </a:rPr>
                <a:t>Q(4, A) = 10</a:t>
              </a:r>
            </a:p>
          </p:txBody>
        </p:sp>
        <p:sp>
          <p:nvSpPr>
            <p:cNvPr id="26666" name="Text Box 39"/>
            <p:cNvSpPr txBox="1">
              <a:spLocks noChangeArrowheads="1"/>
            </p:cNvSpPr>
            <p:nvPr/>
          </p:nvSpPr>
          <p:spPr bwMode="auto">
            <a:xfrm>
              <a:off x="1786" y="2333"/>
              <a:ext cx="90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800">
                  <a:solidFill>
                    <a:srgbClr val="0000FF"/>
                  </a:solidFill>
                </a:rPr>
                <a:t>Q(1, A) = 2</a:t>
              </a:r>
            </a:p>
            <a:p>
              <a:pPr eaLnBrk="1" hangingPunct="1"/>
              <a:r>
                <a:rPr lang="en-US" altLang="en-US" sz="1800">
                  <a:solidFill>
                    <a:srgbClr val="0000FF"/>
                  </a:solidFill>
                </a:rPr>
                <a:t>Q(1, B) = 11</a:t>
              </a:r>
            </a:p>
          </p:txBody>
        </p:sp>
        <p:sp>
          <p:nvSpPr>
            <p:cNvPr id="26667" name="Text Box 40"/>
            <p:cNvSpPr txBox="1">
              <a:spLocks noChangeArrowheads="1"/>
            </p:cNvSpPr>
            <p:nvPr/>
          </p:nvSpPr>
          <p:spPr bwMode="auto">
            <a:xfrm>
              <a:off x="1440" y="3888"/>
              <a:ext cx="103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800">
                  <a:solidFill>
                    <a:srgbClr val="0000FF"/>
                  </a:solidFill>
                </a:rPr>
                <a:t>Q(2, A) = -990</a:t>
              </a:r>
            </a:p>
          </p:txBody>
        </p:sp>
      </p:grpSp>
      <p:sp>
        <p:nvSpPr>
          <p:cNvPr id="26660" name="Text Box 41"/>
          <p:cNvSpPr txBox="1">
            <a:spLocks noChangeArrowheads="1"/>
          </p:cNvSpPr>
          <p:nvPr/>
        </p:nvSpPr>
        <p:spPr bwMode="auto">
          <a:xfrm>
            <a:off x="5536566" y="3151521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A</a:t>
            </a:r>
          </a:p>
        </p:txBody>
      </p:sp>
      <p:sp>
        <p:nvSpPr>
          <p:cNvPr id="26661" name="Text Box 42"/>
          <p:cNvSpPr txBox="1">
            <a:spLocks noChangeArrowheads="1"/>
          </p:cNvSpPr>
          <p:nvPr/>
        </p:nvSpPr>
        <p:spPr bwMode="auto">
          <a:xfrm>
            <a:off x="5546091" y="4764421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A</a:t>
            </a:r>
          </a:p>
        </p:txBody>
      </p:sp>
      <p:sp>
        <p:nvSpPr>
          <p:cNvPr id="46" name="Text Box 4">
            <a:extLst>
              <a:ext uri="{FF2B5EF4-FFF2-40B4-BE49-F238E27FC236}">
                <a16:creationId xmlns:a16="http://schemas.microsoft.com/office/drawing/2014/main" id="{638AC606-D3E4-3D4A-8150-0339DCA21E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9750" y="273843"/>
            <a:ext cx="1308100" cy="1484313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1800">
                <a:solidFill>
                  <a:srgbClr val="0000FF"/>
                </a:solidFill>
              </a:rPr>
              <a:t>s</a:t>
            </a:r>
            <a:r>
              <a:rPr lang="ja-JP" altLang="en-US" sz="1800">
                <a:solidFill>
                  <a:srgbClr val="0000FF"/>
                </a:solidFill>
              </a:rPr>
              <a:t>’</a:t>
            </a:r>
            <a:r>
              <a:rPr lang="en-US" altLang="ja-JP" sz="1800">
                <a:solidFill>
                  <a:srgbClr val="0000FF"/>
                </a:solidFill>
              </a:rPr>
              <a:t> is the</a:t>
            </a:r>
          </a:p>
          <a:p>
            <a:pPr algn="ctr" eaLnBrk="1" hangingPunct="1"/>
            <a:r>
              <a:rPr lang="en-US" altLang="en-US" sz="1800">
                <a:solidFill>
                  <a:srgbClr val="0000FF"/>
                </a:solidFill>
              </a:rPr>
              <a:t>next state</a:t>
            </a:r>
          </a:p>
          <a:p>
            <a:pPr algn="ctr" eaLnBrk="1" hangingPunct="1"/>
            <a:endParaRPr lang="en-US" altLang="en-US" sz="1800">
              <a:solidFill>
                <a:srgbClr val="0000FF"/>
              </a:solidFill>
            </a:endParaRPr>
          </a:p>
          <a:p>
            <a:pPr algn="ctr" eaLnBrk="1" hangingPunct="1"/>
            <a:r>
              <a:rPr lang="en-US" altLang="en-US" sz="1800">
                <a:solidFill>
                  <a:srgbClr val="0000FF"/>
                </a:solidFill>
              </a:rPr>
              <a:t>a</a:t>
            </a:r>
            <a:r>
              <a:rPr lang="ja-JP" altLang="en-US" sz="1800">
                <a:solidFill>
                  <a:srgbClr val="0000FF"/>
                </a:solidFill>
              </a:rPr>
              <a:t>’</a:t>
            </a:r>
            <a:r>
              <a:rPr lang="en-US" altLang="ja-JP" sz="1800">
                <a:solidFill>
                  <a:srgbClr val="0000FF"/>
                </a:solidFill>
              </a:rPr>
              <a:t> is the</a:t>
            </a:r>
          </a:p>
          <a:p>
            <a:pPr algn="ctr" eaLnBrk="1" hangingPunct="1"/>
            <a:r>
              <a:rPr lang="en-US" altLang="en-US" sz="1800">
                <a:solidFill>
                  <a:srgbClr val="0000FF"/>
                </a:solidFill>
              </a:rPr>
              <a:t>next action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5287FA-30CB-E842-8399-0D24C9A21E52}"/>
              </a:ext>
            </a:extLst>
          </p:cNvPr>
          <p:cNvSpPr/>
          <p:nvPr/>
        </p:nvSpPr>
        <p:spPr>
          <a:xfrm>
            <a:off x="2467928" y="5815348"/>
            <a:ext cx="72548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en-US" sz="3200" dirty="0"/>
              <a:t>Q(s, a) = R(s, a, s</a:t>
            </a:r>
            <a:r>
              <a:rPr lang="ja-JP" altLang="en-US" sz="3200"/>
              <a:t>’</a:t>
            </a:r>
            <a:r>
              <a:rPr lang="en-US" altLang="ja-JP" sz="3200" dirty="0"/>
              <a:t>) + </a:t>
            </a:r>
            <a:r>
              <a:rPr lang="en-US" altLang="ja-JP" sz="3200" dirty="0" err="1"/>
              <a:t>max</a:t>
            </a:r>
            <a:r>
              <a:rPr lang="en-US" altLang="ja-JP" sz="3200" baseline="-25000" dirty="0" err="1"/>
              <a:t>a</a:t>
            </a:r>
            <a:r>
              <a:rPr lang="ja-JP" altLang="en-US" sz="3200" baseline="-25000"/>
              <a:t>’</a:t>
            </a:r>
            <a:r>
              <a:rPr lang="en-US" altLang="ja-JP" sz="3200" dirty="0"/>
              <a:t> Q(s</a:t>
            </a:r>
            <a:r>
              <a:rPr lang="ja-JP" altLang="en-US" sz="3200"/>
              <a:t>’</a:t>
            </a:r>
            <a:r>
              <a:rPr lang="en-US" altLang="ja-JP" sz="3200" dirty="0"/>
              <a:t>, a</a:t>
            </a:r>
            <a:r>
              <a:rPr lang="ja-JP" altLang="en-US" sz="3200"/>
              <a:t>’</a:t>
            </a:r>
            <a:r>
              <a:rPr lang="en-US" altLang="ja-JP" sz="3200" dirty="0"/>
              <a:t>)</a:t>
            </a:r>
            <a:endParaRPr lang="en-US" altLang="ja-JP" sz="3200" baseline="-25000" dirty="0"/>
          </a:p>
        </p:txBody>
      </p:sp>
    </p:spTree>
    <p:extLst>
      <p:ext uri="{BB962C8B-B14F-4D97-AF65-F5344CB8AC3E}">
        <p14:creationId xmlns:p14="http://schemas.microsoft.com/office/powerpoint/2010/main" val="166716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Value Functions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594644"/>
            <a:ext cx="10515600" cy="4351338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These  can be extended to probabilistic actions</a:t>
            </a:r>
          </a:p>
          <a:p>
            <a:pPr lvl="1" eaLnBrk="1" hangingPunct="1">
              <a:buFontTx/>
              <a:buNone/>
            </a:pPr>
            <a:r>
              <a:rPr lang="en-US" altLang="en-US" dirty="0"/>
              <a:t>(for when the results of an action are not certain, or when a policy is probabilistic)</a:t>
            </a:r>
          </a:p>
          <a:p>
            <a:pPr lvl="1" eaLnBrk="1" hangingPunct="1">
              <a:buFontTx/>
              <a:buNone/>
            </a:pPr>
            <a:endParaRPr lang="en-US" altLang="en-US" dirty="0"/>
          </a:p>
          <a:p>
            <a:pPr lvl="1" eaLnBrk="1" hangingPunct="1">
              <a:buFontTx/>
              <a:buNone/>
            </a:pPr>
            <a:endParaRPr lang="en-US" altLang="en-US" dirty="0"/>
          </a:p>
          <a:p>
            <a:pPr eaLnBrk="1" hangingPunct="1">
              <a:buFontTx/>
              <a:buNone/>
            </a:pPr>
            <a:endParaRPr lang="en-US" altLang="en-US" dirty="0">
              <a:ea typeface="ＭＳ Ｐゴシック" charset="-128"/>
            </a:endParaRPr>
          </a:p>
          <a:p>
            <a:pPr lvl="1" eaLnBrk="1" hangingPunct="1">
              <a:buFontTx/>
              <a:buNone/>
            </a:pPr>
            <a:r>
              <a:rPr lang="en-US" altLang="en-US" dirty="0"/>
              <a:t> </a:t>
            </a:r>
          </a:p>
          <a:p>
            <a:pPr lvl="1" eaLnBrk="1" hangingPunct="1"/>
            <a:endParaRPr lang="en-US" altLang="en-US" dirty="0"/>
          </a:p>
          <a:p>
            <a:pPr lvl="1" eaLnBrk="1" hangingPunct="1">
              <a:buFontTx/>
              <a:buNone/>
            </a:pPr>
            <a:r>
              <a:rPr lang="en-US" altLang="en-US" dirty="0"/>
              <a:t> </a:t>
            </a:r>
          </a:p>
        </p:txBody>
      </p:sp>
      <p:graphicFrame>
        <p:nvGraphicFramePr>
          <p:cNvPr id="28676" name="Object 5"/>
          <p:cNvGraphicFramePr>
            <a:graphicFrameLocks noChangeAspect="1"/>
          </p:cNvGraphicFramePr>
          <p:nvPr/>
        </p:nvGraphicFramePr>
        <p:xfrm>
          <a:off x="1789113" y="2962276"/>
          <a:ext cx="7624762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7" name="Equation" r:id="rId3" imgW="2832100" imgH="342900" progId="Equation.3">
                  <p:embed/>
                </p:oleObj>
              </mc:Choice>
              <mc:Fallback>
                <p:oleObj name="Equation" r:id="rId3" imgW="2832100" imgH="342900" progId="Equation.3">
                  <p:embed/>
                  <p:pic>
                    <p:nvPicPr>
                      <p:cNvPr id="2867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9113" y="2962276"/>
                        <a:ext cx="7624762" cy="92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7" name="Object 6"/>
          <p:cNvGraphicFramePr>
            <a:graphicFrameLocks noChangeAspect="1"/>
          </p:cNvGraphicFramePr>
          <p:nvPr/>
        </p:nvGraphicFramePr>
        <p:xfrm>
          <a:off x="1878014" y="4419600"/>
          <a:ext cx="8435975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8" name="Equation" r:id="rId5" imgW="3098800" imgH="342900" progId="Equation.3">
                  <p:embed/>
                </p:oleObj>
              </mc:Choice>
              <mc:Fallback>
                <p:oleObj name="Equation" r:id="rId5" imgW="3098800" imgH="342900" progId="Equation.3">
                  <p:embed/>
                  <p:pic>
                    <p:nvPicPr>
                      <p:cNvPr id="2867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8014" y="4419600"/>
                        <a:ext cx="8435975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9822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Getting the Policy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If we have the value function, then finding the optimal policy, </a:t>
            </a:r>
            <a:r>
              <a:rPr lang="en-US" altLang="en-US">
                <a:latin typeface="Symbol" charset="2"/>
                <a:ea typeface="ＭＳ Ｐゴシック" charset="-128"/>
              </a:rPr>
              <a:t>p</a:t>
            </a:r>
            <a:r>
              <a:rPr lang="en-US" altLang="en-US" baseline="30000">
                <a:latin typeface="Symbol" charset="2"/>
                <a:ea typeface="ＭＳ Ｐゴシック" charset="-128"/>
              </a:rPr>
              <a:t>*</a:t>
            </a:r>
            <a:r>
              <a:rPr lang="en-US" altLang="en-US">
                <a:ea typeface="ＭＳ Ｐゴシック" charset="-128"/>
              </a:rPr>
              <a:t>(s), is easy…just find the policy that maximized value </a:t>
            </a:r>
          </a:p>
          <a:p>
            <a:pPr eaLnBrk="1" hangingPunct="1"/>
            <a:endParaRPr lang="en-US" altLang="en-US">
              <a:ea typeface="ＭＳ Ｐゴシック" charset="-128"/>
            </a:endParaRPr>
          </a:p>
          <a:p>
            <a:pPr eaLnBrk="1" hangingPunct="1">
              <a:buFontTx/>
              <a:buNone/>
            </a:pPr>
            <a:r>
              <a:rPr lang="en-US" altLang="en-US" sz="4000">
                <a:latin typeface="Symbol" charset="2"/>
                <a:ea typeface="ＭＳ Ｐゴシック" charset="-128"/>
              </a:rPr>
              <a:t>	p</a:t>
            </a:r>
            <a:r>
              <a:rPr lang="en-US" altLang="en-US" sz="4000" baseline="30000">
                <a:latin typeface="Symbol" charset="2"/>
                <a:ea typeface="ＭＳ Ｐゴシック" charset="-128"/>
              </a:rPr>
              <a:t>*</a:t>
            </a:r>
            <a:r>
              <a:rPr lang="en-US" altLang="en-US">
                <a:ea typeface="ＭＳ Ｐゴシック" charset="-128"/>
              </a:rPr>
              <a:t>(s) = arg max</a:t>
            </a:r>
            <a:r>
              <a:rPr lang="en-US" altLang="en-US" baseline="-25000">
                <a:ea typeface="ＭＳ Ｐゴシック" charset="-128"/>
              </a:rPr>
              <a:t>a</a:t>
            </a:r>
            <a:r>
              <a:rPr lang="en-US" altLang="en-US">
                <a:ea typeface="ＭＳ Ｐゴシック" charset="-128"/>
              </a:rPr>
              <a:t> (R(s, a, s</a:t>
            </a:r>
            <a:r>
              <a:rPr lang="ja-JP" altLang="en-US">
                <a:ea typeface="ＭＳ Ｐゴシック" charset="-128"/>
              </a:rPr>
              <a:t>’</a:t>
            </a:r>
            <a:r>
              <a:rPr lang="en-US" altLang="ja-JP">
                <a:ea typeface="ＭＳ Ｐゴシック" charset="-128"/>
              </a:rPr>
              <a:t>) + V</a:t>
            </a:r>
            <a:r>
              <a:rPr lang="en-US" altLang="ja-JP" baseline="30000">
                <a:latin typeface="Symbol" charset="2"/>
                <a:ea typeface="ＭＳ Ｐゴシック" charset="-128"/>
              </a:rPr>
              <a:t>p</a:t>
            </a:r>
            <a:r>
              <a:rPr lang="en-US" altLang="ja-JP">
                <a:ea typeface="ＭＳ Ｐゴシック" charset="-128"/>
              </a:rPr>
              <a:t>(s</a:t>
            </a:r>
            <a:r>
              <a:rPr lang="ja-JP" altLang="en-US">
                <a:ea typeface="ＭＳ Ｐゴシック" charset="-128"/>
              </a:rPr>
              <a:t>’</a:t>
            </a:r>
            <a:r>
              <a:rPr lang="en-US" altLang="ja-JP">
                <a:ea typeface="ＭＳ Ｐゴシック" charset="-128"/>
              </a:rPr>
              <a:t>))</a:t>
            </a:r>
          </a:p>
          <a:p>
            <a:pPr eaLnBrk="1" hangingPunct="1">
              <a:buFontTx/>
              <a:buNone/>
            </a:pPr>
            <a:r>
              <a:rPr lang="en-US" altLang="en-US">
                <a:ea typeface="ＭＳ Ｐゴシック" charset="-128"/>
              </a:rPr>
              <a:t>	</a:t>
            </a:r>
            <a:r>
              <a:rPr lang="en-US" altLang="en-US" sz="4400">
                <a:latin typeface="Symbol" charset="2"/>
                <a:ea typeface="ＭＳ Ｐゴシック" charset="-128"/>
              </a:rPr>
              <a:t>p</a:t>
            </a:r>
            <a:r>
              <a:rPr lang="en-US" altLang="en-US" sz="4400" baseline="30000">
                <a:latin typeface="Symbol" charset="2"/>
                <a:ea typeface="ＭＳ Ｐゴシック" charset="-128"/>
              </a:rPr>
              <a:t>*</a:t>
            </a:r>
            <a:r>
              <a:rPr lang="en-US" altLang="en-US">
                <a:ea typeface="ＭＳ Ｐゴシック" charset="-128"/>
              </a:rPr>
              <a:t>(s) = arg max</a:t>
            </a:r>
            <a:r>
              <a:rPr lang="en-US" altLang="en-US" baseline="-25000">
                <a:ea typeface="ＭＳ Ｐゴシック" charset="-128"/>
              </a:rPr>
              <a:t>a</a:t>
            </a:r>
            <a:r>
              <a:rPr lang="en-US" altLang="en-US">
                <a:ea typeface="ＭＳ Ｐゴシック" charset="-128"/>
              </a:rPr>
              <a:t> Q(s, a)</a:t>
            </a:r>
          </a:p>
          <a:p>
            <a:pPr lvl="1"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5611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Learning Policies Directly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199" y="1825625"/>
            <a:ext cx="11077575" cy="4351338"/>
          </a:xfrm>
        </p:spPr>
        <p:txBody>
          <a:bodyPr/>
          <a:lstStyle/>
          <a:p>
            <a:r>
              <a:rPr lang="en-US" altLang="en-US" dirty="0"/>
              <a:t>Run whole policy, then receive a single reward</a:t>
            </a:r>
          </a:p>
          <a:p>
            <a:endParaRPr lang="en-US" altLang="en-US" dirty="0"/>
          </a:p>
          <a:p>
            <a:r>
              <a:rPr lang="en-US" altLang="en-US" dirty="0"/>
              <a:t>Reward measures success of the whole policy</a:t>
            </a:r>
          </a:p>
          <a:p>
            <a:pPr lvl="1" eaLnBrk="1" hangingPunct="1"/>
            <a:endParaRPr lang="en-US" altLang="en-US" dirty="0"/>
          </a:p>
          <a:p>
            <a:pPr eaLnBrk="1" hangingPunct="1"/>
            <a:r>
              <a:rPr lang="en-US" altLang="en-US" dirty="0">
                <a:ea typeface="ＭＳ Ｐゴシック" charset="-128"/>
              </a:rPr>
              <a:t>If there are a small number of policies, we can exhaustively try them all</a:t>
            </a:r>
          </a:p>
          <a:p>
            <a:pPr eaLnBrk="1" hangingPunct="1"/>
            <a:endParaRPr lang="en-US" altLang="en-US" dirty="0">
              <a:ea typeface="ＭＳ Ｐゴシック" charset="-128"/>
            </a:endParaRPr>
          </a:p>
          <a:p>
            <a:r>
              <a:rPr lang="en-US" altLang="en-US" dirty="0"/>
              <a:t>This is not possible in most interesting problems</a:t>
            </a:r>
          </a:p>
        </p:txBody>
      </p:sp>
    </p:spTree>
    <p:extLst>
      <p:ext uri="{BB962C8B-B14F-4D97-AF65-F5344CB8AC3E}">
        <p14:creationId xmlns:p14="http://schemas.microsoft.com/office/powerpoint/2010/main" val="345977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Problems with Our Functions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Consider this MDP</a:t>
            </a:r>
          </a:p>
          <a:p>
            <a:pPr lvl="1" eaLnBrk="1" hangingPunct="1"/>
            <a:r>
              <a:rPr lang="en-US" altLang="en-US" dirty="0"/>
              <a:t>Number of steps is now unlimited because of loops</a:t>
            </a:r>
          </a:p>
          <a:p>
            <a:pPr lvl="1" eaLnBrk="1" hangingPunct="1"/>
            <a:r>
              <a:rPr lang="en-US" altLang="en-US" dirty="0"/>
              <a:t>Value of states 1 and 2 is infinite for some policies</a:t>
            </a:r>
            <a:endParaRPr lang="en-US" altLang="en-US" sz="1800" dirty="0"/>
          </a:p>
          <a:p>
            <a:pPr lvl="2" eaLnBrk="1" hangingPunct="1">
              <a:buFontTx/>
              <a:buNone/>
            </a:pPr>
            <a:r>
              <a:rPr lang="en-US" altLang="en-US" sz="1600" dirty="0">
                <a:solidFill>
                  <a:srgbClr val="0000FF"/>
                </a:solidFill>
              </a:rPr>
              <a:t>Q(1, A) = 1 + Q(1, A)</a:t>
            </a:r>
          </a:p>
          <a:p>
            <a:pPr lvl="2" eaLnBrk="1" hangingPunct="1">
              <a:buFontTx/>
              <a:buNone/>
            </a:pPr>
            <a:r>
              <a:rPr lang="en-US" altLang="en-US" sz="1600" dirty="0">
                <a:solidFill>
                  <a:schemeClr val="bg1"/>
                </a:solidFill>
              </a:rPr>
              <a:t>Q(1, A)</a:t>
            </a:r>
            <a:r>
              <a:rPr lang="en-US" altLang="en-US" sz="1600" dirty="0">
                <a:solidFill>
                  <a:srgbClr val="0000FF"/>
                </a:solidFill>
              </a:rPr>
              <a:t> = 1 + 1 + Q(1, A)</a:t>
            </a:r>
          </a:p>
          <a:p>
            <a:pPr lvl="2" eaLnBrk="1" hangingPunct="1">
              <a:buFontTx/>
              <a:buNone/>
            </a:pPr>
            <a:r>
              <a:rPr lang="en-US" altLang="en-US" sz="1600" dirty="0">
                <a:solidFill>
                  <a:schemeClr val="bg1"/>
                </a:solidFill>
              </a:rPr>
              <a:t>Q(1, A)</a:t>
            </a:r>
            <a:r>
              <a:rPr lang="en-US" altLang="en-US" sz="1600" dirty="0">
                <a:solidFill>
                  <a:srgbClr val="0000FF"/>
                </a:solidFill>
              </a:rPr>
              <a:t> = 1 + 1 + 1 + Q(1, A)</a:t>
            </a:r>
          </a:p>
          <a:p>
            <a:pPr lvl="2" eaLnBrk="1" hangingPunct="1">
              <a:buFontTx/>
              <a:buNone/>
            </a:pPr>
            <a:r>
              <a:rPr lang="en-US" altLang="en-US" sz="1600" dirty="0">
                <a:solidFill>
                  <a:schemeClr val="bg1"/>
                </a:solidFill>
              </a:rPr>
              <a:t>Q(1, A)</a:t>
            </a:r>
            <a:r>
              <a:rPr lang="en-US" altLang="en-US" sz="1600" dirty="0">
                <a:solidFill>
                  <a:srgbClr val="0000FF"/>
                </a:solidFill>
              </a:rPr>
              <a:t> = ...</a:t>
            </a:r>
          </a:p>
          <a:p>
            <a:pPr eaLnBrk="1" hangingPunct="1"/>
            <a:r>
              <a:rPr lang="en-US" altLang="en-US" dirty="0">
                <a:ea typeface="ＭＳ Ｐゴシック" charset="-128"/>
              </a:rPr>
              <a:t>This is bad</a:t>
            </a:r>
          </a:p>
          <a:p>
            <a:pPr lvl="1" eaLnBrk="1" hangingPunct="1"/>
            <a:r>
              <a:rPr lang="en-US" altLang="en-US" dirty="0"/>
              <a:t>All policies with a non-zero reward </a:t>
            </a:r>
          </a:p>
          <a:p>
            <a:pPr marL="457200" lvl="1" indent="0" eaLnBrk="1" hangingPunct="1">
              <a:buNone/>
            </a:pPr>
            <a:r>
              <a:rPr lang="en-US" altLang="en-US" dirty="0"/>
              <a:t>cycle have  infinite value</a:t>
            </a:r>
          </a:p>
        </p:txBody>
      </p:sp>
      <p:sp>
        <p:nvSpPr>
          <p:cNvPr id="30724" name="Oval 4"/>
          <p:cNvSpPr>
            <a:spLocks noChangeArrowheads="1"/>
          </p:cNvSpPr>
          <p:nvPr/>
        </p:nvSpPr>
        <p:spPr bwMode="auto">
          <a:xfrm>
            <a:off x="8012114" y="4878389"/>
            <a:ext cx="549275" cy="54927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0725" name="Oval 5"/>
          <p:cNvSpPr>
            <a:spLocks noChangeArrowheads="1"/>
          </p:cNvSpPr>
          <p:nvPr/>
        </p:nvSpPr>
        <p:spPr bwMode="auto">
          <a:xfrm>
            <a:off x="8012114" y="3598864"/>
            <a:ext cx="549275" cy="54927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0726" name="Oval 6"/>
          <p:cNvSpPr>
            <a:spLocks noChangeArrowheads="1"/>
          </p:cNvSpPr>
          <p:nvPr/>
        </p:nvSpPr>
        <p:spPr bwMode="auto">
          <a:xfrm>
            <a:off x="6183314" y="4238626"/>
            <a:ext cx="549275" cy="54927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0727" name="Line 7"/>
          <p:cNvSpPr>
            <a:spLocks noChangeShapeType="1"/>
          </p:cNvSpPr>
          <p:nvPr/>
        </p:nvSpPr>
        <p:spPr bwMode="auto">
          <a:xfrm>
            <a:off x="6732589" y="4605338"/>
            <a:ext cx="1279525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8" name="Line 8"/>
          <p:cNvSpPr>
            <a:spLocks noChangeShapeType="1"/>
          </p:cNvSpPr>
          <p:nvPr/>
        </p:nvSpPr>
        <p:spPr bwMode="auto">
          <a:xfrm flipV="1">
            <a:off x="6732589" y="3963988"/>
            <a:ext cx="1279525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9" name="Text Box 9"/>
          <p:cNvSpPr txBox="1">
            <a:spLocks noChangeArrowheads="1"/>
          </p:cNvSpPr>
          <p:nvPr/>
        </p:nvSpPr>
        <p:spPr bwMode="auto">
          <a:xfrm>
            <a:off x="6283325" y="4303714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0</a:t>
            </a:r>
          </a:p>
        </p:txBody>
      </p:sp>
      <p:sp>
        <p:nvSpPr>
          <p:cNvPr id="30730" name="Text Box 10"/>
          <p:cNvSpPr txBox="1">
            <a:spLocks noChangeArrowheads="1"/>
          </p:cNvSpPr>
          <p:nvPr/>
        </p:nvSpPr>
        <p:spPr bwMode="auto">
          <a:xfrm>
            <a:off x="8120064" y="3652839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1</a:t>
            </a:r>
          </a:p>
        </p:txBody>
      </p:sp>
      <p:sp>
        <p:nvSpPr>
          <p:cNvPr id="30731" name="Text Box 11"/>
          <p:cNvSpPr txBox="1">
            <a:spLocks noChangeArrowheads="1"/>
          </p:cNvSpPr>
          <p:nvPr/>
        </p:nvSpPr>
        <p:spPr bwMode="auto">
          <a:xfrm>
            <a:off x="8124825" y="4954589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2</a:t>
            </a:r>
          </a:p>
        </p:txBody>
      </p:sp>
      <p:sp>
        <p:nvSpPr>
          <p:cNvPr id="30732" name="Text Box 12"/>
          <p:cNvSpPr txBox="1">
            <a:spLocks noChangeArrowheads="1"/>
          </p:cNvSpPr>
          <p:nvPr/>
        </p:nvSpPr>
        <p:spPr bwMode="auto">
          <a:xfrm>
            <a:off x="6700838" y="3995739"/>
            <a:ext cx="3540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A</a:t>
            </a:r>
          </a:p>
        </p:txBody>
      </p:sp>
      <p:sp>
        <p:nvSpPr>
          <p:cNvPr id="30733" name="Text Box 13"/>
          <p:cNvSpPr txBox="1">
            <a:spLocks noChangeArrowheads="1"/>
          </p:cNvSpPr>
          <p:nvPr/>
        </p:nvSpPr>
        <p:spPr bwMode="auto">
          <a:xfrm>
            <a:off x="6727826" y="4602164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B</a:t>
            </a:r>
          </a:p>
        </p:txBody>
      </p:sp>
      <p:sp>
        <p:nvSpPr>
          <p:cNvPr id="30734" name="Text Box 14"/>
          <p:cNvSpPr txBox="1">
            <a:spLocks noChangeArrowheads="1"/>
          </p:cNvSpPr>
          <p:nvPr/>
        </p:nvSpPr>
        <p:spPr bwMode="auto">
          <a:xfrm>
            <a:off x="6918325" y="4892676"/>
            <a:ext cx="749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1000</a:t>
            </a:r>
          </a:p>
        </p:txBody>
      </p:sp>
      <p:sp>
        <p:nvSpPr>
          <p:cNvPr id="30735" name="Text Box 15"/>
          <p:cNvSpPr txBox="1">
            <a:spLocks noChangeArrowheads="1"/>
          </p:cNvSpPr>
          <p:nvPr/>
        </p:nvSpPr>
        <p:spPr bwMode="auto">
          <a:xfrm>
            <a:off x="6900864" y="3717926"/>
            <a:ext cx="833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-1000</a:t>
            </a:r>
          </a:p>
        </p:txBody>
      </p:sp>
      <p:sp>
        <p:nvSpPr>
          <p:cNvPr id="30736" name="Oval 16"/>
          <p:cNvSpPr>
            <a:spLocks noChangeArrowheads="1"/>
          </p:cNvSpPr>
          <p:nvPr/>
        </p:nvSpPr>
        <p:spPr bwMode="auto">
          <a:xfrm>
            <a:off x="9953626" y="4222751"/>
            <a:ext cx="549275" cy="54927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0737" name="Line 17"/>
          <p:cNvSpPr>
            <a:spLocks noChangeShapeType="1"/>
          </p:cNvSpPr>
          <p:nvPr/>
        </p:nvSpPr>
        <p:spPr bwMode="auto">
          <a:xfrm>
            <a:off x="8574088" y="3908426"/>
            <a:ext cx="1408112" cy="4476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8" name="Line 18"/>
          <p:cNvSpPr>
            <a:spLocks noChangeShapeType="1"/>
          </p:cNvSpPr>
          <p:nvPr/>
        </p:nvSpPr>
        <p:spPr bwMode="auto">
          <a:xfrm flipV="1">
            <a:off x="8551863" y="4562476"/>
            <a:ext cx="1409700" cy="5318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9" name="Text Box 19"/>
          <p:cNvSpPr txBox="1">
            <a:spLocks noChangeArrowheads="1"/>
          </p:cNvSpPr>
          <p:nvPr/>
        </p:nvSpPr>
        <p:spPr bwMode="auto">
          <a:xfrm>
            <a:off x="10053639" y="4287839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3</a:t>
            </a:r>
          </a:p>
        </p:txBody>
      </p:sp>
      <p:sp>
        <p:nvSpPr>
          <p:cNvPr id="30740" name="Text Box 20"/>
          <p:cNvSpPr txBox="1">
            <a:spLocks noChangeArrowheads="1"/>
          </p:cNvSpPr>
          <p:nvPr/>
        </p:nvSpPr>
        <p:spPr bwMode="auto">
          <a:xfrm>
            <a:off x="9312275" y="4743451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0</a:t>
            </a:r>
          </a:p>
        </p:txBody>
      </p:sp>
      <p:sp>
        <p:nvSpPr>
          <p:cNvPr id="30741" name="Text Box 21"/>
          <p:cNvSpPr txBox="1">
            <a:spLocks noChangeArrowheads="1"/>
          </p:cNvSpPr>
          <p:nvPr/>
        </p:nvSpPr>
        <p:spPr bwMode="auto">
          <a:xfrm>
            <a:off x="9301164" y="3775076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0</a:t>
            </a:r>
          </a:p>
        </p:txBody>
      </p:sp>
      <p:sp>
        <p:nvSpPr>
          <p:cNvPr id="30742" name="Text Box 22"/>
          <p:cNvSpPr txBox="1">
            <a:spLocks noChangeArrowheads="1"/>
          </p:cNvSpPr>
          <p:nvPr/>
        </p:nvSpPr>
        <p:spPr bwMode="auto">
          <a:xfrm>
            <a:off x="8504238" y="5372101"/>
            <a:ext cx="3540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A</a:t>
            </a:r>
          </a:p>
        </p:txBody>
      </p:sp>
      <p:sp>
        <p:nvSpPr>
          <p:cNvPr id="30743" name="Text Box 23"/>
          <p:cNvSpPr txBox="1">
            <a:spLocks noChangeArrowheads="1"/>
          </p:cNvSpPr>
          <p:nvPr/>
        </p:nvSpPr>
        <p:spPr bwMode="auto">
          <a:xfrm>
            <a:off x="8548688" y="3182939"/>
            <a:ext cx="3540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A</a:t>
            </a:r>
          </a:p>
        </p:txBody>
      </p:sp>
      <p:sp>
        <p:nvSpPr>
          <p:cNvPr id="30744" name="Freeform 24"/>
          <p:cNvSpPr>
            <a:spLocks/>
          </p:cNvSpPr>
          <p:nvPr/>
        </p:nvSpPr>
        <p:spPr bwMode="auto">
          <a:xfrm>
            <a:off x="7866063" y="5286376"/>
            <a:ext cx="703262" cy="563563"/>
          </a:xfrm>
          <a:custGeom>
            <a:avLst/>
            <a:gdLst>
              <a:gd name="T0" fmla="*/ 2147483647 w 443"/>
              <a:gd name="T1" fmla="*/ 0 h 338"/>
              <a:gd name="T2" fmla="*/ 2147483647 w 443"/>
              <a:gd name="T3" fmla="*/ 2147483647 h 338"/>
              <a:gd name="T4" fmla="*/ 2147483647 w 443"/>
              <a:gd name="T5" fmla="*/ 2147483647 h 338"/>
              <a:gd name="T6" fmla="*/ 2147483647 w 443"/>
              <a:gd name="T7" fmla="*/ 2147483647 h 338"/>
              <a:gd name="T8" fmla="*/ 2147483647 w 443"/>
              <a:gd name="T9" fmla="*/ 2147483647 h 3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3"/>
              <a:gd name="T16" fmla="*/ 0 h 338"/>
              <a:gd name="T17" fmla="*/ 443 w 443"/>
              <a:gd name="T18" fmla="*/ 338 h 3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3" h="338">
                <a:moveTo>
                  <a:pt x="112" y="0"/>
                </a:moveTo>
                <a:cubicBezTo>
                  <a:pt x="56" y="77"/>
                  <a:pt x="0" y="155"/>
                  <a:pt x="15" y="211"/>
                </a:cubicBezTo>
                <a:cubicBezTo>
                  <a:pt x="30" y="267"/>
                  <a:pt x="137" y="338"/>
                  <a:pt x="204" y="337"/>
                </a:cubicBezTo>
                <a:cubicBezTo>
                  <a:pt x="271" y="336"/>
                  <a:pt x="387" y="251"/>
                  <a:pt x="415" y="205"/>
                </a:cubicBezTo>
                <a:cubicBezTo>
                  <a:pt x="443" y="159"/>
                  <a:pt x="409" y="111"/>
                  <a:pt x="375" y="63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arrow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5" name="Freeform 25"/>
          <p:cNvSpPr>
            <a:spLocks/>
          </p:cNvSpPr>
          <p:nvPr/>
        </p:nvSpPr>
        <p:spPr bwMode="auto">
          <a:xfrm>
            <a:off x="7929564" y="3146426"/>
            <a:ext cx="695325" cy="555625"/>
          </a:xfrm>
          <a:custGeom>
            <a:avLst/>
            <a:gdLst>
              <a:gd name="T0" fmla="*/ 2147483647 w 438"/>
              <a:gd name="T1" fmla="*/ 2147483647 h 350"/>
              <a:gd name="T2" fmla="*/ 2147483647 w 438"/>
              <a:gd name="T3" fmla="*/ 2147483647 h 350"/>
              <a:gd name="T4" fmla="*/ 2147483647 w 438"/>
              <a:gd name="T5" fmla="*/ 2147483647 h 350"/>
              <a:gd name="T6" fmla="*/ 2147483647 w 438"/>
              <a:gd name="T7" fmla="*/ 2147483647 h 350"/>
              <a:gd name="T8" fmla="*/ 2147483647 w 438"/>
              <a:gd name="T9" fmla="*/ 2147483647 h 350"/>
              <a:gd name="T10" fmla="*/ 2147483647 w 438"/>
              <a:gd name="T11" fmla="*/ 2147483647 h 35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38"/>
              <a:gd name="T19" fmla="*/ 0 h 350"/>
              <a:gd name="T20" fmla="*/ 438 w 438"/>
              <a:gd name="T21" fmla="*/ 350 h 35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38" h="350">
                <a:moveTo>
                  <a:pt x="369" y="350"/>
                </a:moveTo>
                <a:cubicBezTo>
                  <a:pt x="403" y="292"/>
                  <a:pt x="438" y="235"/>
                  <a:pt x="415" y="179"/>
                </a:cubicBezTo>
                <a:cubicBezTo>
                  <a:pt x="392" y="123"/>
                  <a:pt x="291" y="28"/>
                  <a:pt x="232" y="14"/>
                </a:cubicBezTo>
                <a:cubicBezTo>
                  <a:pt x="173" y="0"/>
                  <a:pt x="99" y="63"/>
                  <a:pt x="61" y="93"/>
                </a:cubicBezTo>
                <a:cubicBezTo>
                  <a:pt x="23" y="123"/>
                  <a:pt x="0" y="158"/>
                  <a:pt x="4" y="196"/>
                </a:cubicBezTo>
                <a:cubicBezTo>
                  <a:pt x="8" y="234"/>
                  <a:pt x="46" y="278"/>
                  <a:pt x="84" y="322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6" name="Text Box 26"/>
          <p:cNvSpPr txBox="1">
            <a:spLocks noChangeArrowheads="1"/>
          </p:cNvSpPr>
          <p:nvPr/>
        </p:nvSpPr>
        <p:spPr bwMode="auto">
          <a:xfrm>
            <a:off x="8485188" y="3868739"/>
            <a:ext cx="3540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B</a:t>
            </a:r>
          </a:p>
        </p:txBody>
      </p:sp>
      <p:sp>
        <p:nvSpPr>
          <p:cNvPr id="30747" name="Text Box 27"/>
          <p:cNvSpPr txBox="1">
            <a:spLocks noChangeArrowheads="1"/>
          </p:cNvSpPr>
          <p:nvPr/>
        </p:nvSpPr>
        <p:spPr bwMode="auto">
          <a:xfrm>
            <a:off x="8513763" y="4659314"/>
            <a:ext cx="3540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B</a:t>
            </a:r>
          </a:p>
        </p:txBody>
      </p:sp>
      <p:sp>
        <p:nvSpPr>
          <p:cNvPr id="30748" name="Text Box 28"/>
          <p:cNvSpPr txBox="1">
            <a:spLocks noChangeArrowheads="1"/>
          </p:cNvSpPr>
          <p:nvPr/>
        </p:nvSpPr>
        <p:spPr bwMode="auto">
          <a:xfrm>
            <a:off x="7775575" y="3008314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1</a:t>
            </a:r>
          </a:p>
        </p:txBody>
      </p:sp>
      <p:sp>
        <p:nvSpPr>
          <p:cNvPr id="30749" name="Text Box 29"/>
          <p:cNvSpPr txBox="1">
            <a:spLocks noChangeArrowheads="1"/>
          </p:cNvSpPr>
          <p:nvPr/>
        </p:nvSpPr>
        <p:spPr bwMode="auto">
          <a:xfrm>
            <a:off x="7667625" y="5618164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45725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Better Value Functions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>
                <a:ea typeface="ＭＳ Ｐゴシック" charset="-128"/>
              </a:rPr>
              <a:t>Introduce the </a:t>
            </a:r>
            <a:r>
              <a:rPr lang="en-US" altLang="en-US" b="1" i="1">
                <a:solidFill>
                  <a:srgbClr val="CC3300"/>
                </a:solidFill>
                <a:ea typeface="ＭＳ Ｐゴシック" charset="-128"/>
              </a:rPr>
              <a:t>discount factor</a:t>
            </a:r>
            <a:r>
              <a:rPr lang="en-US" altLang="en-US">
                <a:ea typeface="ＭＳ Ｐゴシック" charset="-128"/>
              </a:rPr>
              <a:t> </a:t>
            </a:r>
            <a:r>
              <a:rPr lang="en-US" altLang="en-US" sz="4000">
                <a:latin typeface="Symbol" charset="2"/>
                <a:ea typeface="ＭＳ Ｐゴシック" charset="-128"/>
              </a:rPr>
              <a:t>g</a:t>
            </a:r>
            <a:r>
              <a:rPr lang="en-US" altLang="en-US">
                <a:latin typeface="Symbol" charset="2"/>
                <a:ea typeface="ＭＳ Ｐゴシック" charset="-128"/>
              </a:rPr>
              <a:t>, </a:t>
            </a:r>
            <a:r>
              <a:rPr lang="en-US" altLang="en-US">
                <a:ea typeface="ＭＳ Ｐゴシック" charset="-128"/>
              </a:rPr>
              <a:t> to get around the problem of infinite value</a:t>
            </a:r>
          </a:p>
          <a:p>
            <a:pPr lvl="3" eaLnBrk="1" hangingPunct="1">
              <a:lnSpc>
                <a:spcPct val="80000"/>
              </a:lnSpc>
            </a:pPr>
            <a:endParaRPr lang="en-US" altLang="en-US"/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Three interpretations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/>
              <a:t>Probability of living to see the next time step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/>
              <a:t>Measure of the uncertainty inherent in the world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/>
              <a:t>Makes the mathematics work out nicely</a:t>
            </a:r>
          </a:p>
          <a:p>
            <a:pPr lvl="2" eaLnBrk="1" hangingPunct="1">
              <a:lnSpc>
                <a:spcPct val="80000"/>
              </a:lnSpc>
            </a:pPr>
            <a:endParaRPr lang="en-US" altLang="en-US"/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/>
              <a:t>Assume 0 ≤ </a:t>
            </a:r>
            <a:r>
              <a:rPr lang="en-US" altLang="en-US">
                <a:latin typeface="Symbol" charset="2"/>
              </a:rPr>
              <a:t>g </a:t>
            </a:r>
            <a:r>
              <a:rPr lang="en-US" altLang="en-US"/>
              <a:t>≤ 1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en-US"/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/>
              <a:t>	V</a:t>
            </a:r>
            <a:r>
              <a:rPr lang="en-US" altLang="en-US" baseline="30000">
                <a:latin typeface="Symbol" charset="2"/>
              </a:rPr>
              <a:t>p</a:t>
            </a:r>
            <a:r>
              <a:rPr lang="en-US" altLang="en-US"/>
              <a:t>(s) = R(s, </a:t>
            </a:r>
            <a:r>
              <a:rPr lang="en-US" altLang="en-US">
                <a:latin typeface="Symbol" charset="2"/>
              </a:rPr>
              <a:t>p</a:t>
            </a:r>
            <a:r>
              <a:rPr lang="en-US" altLang="en-US"/>
              <a:t>(s), s</a:t>
            </a:r>
            <a:r>
              <a:rPr lang="ja-JP" altLang="en-US"/>
              <a:t>’</a:t>
            </a:r>
            <a:r>
              <a:rPr lang="en-US" altLang="ja-JP"/>
              <a:t>) + </a:t>
            </a:r>
            <a:r>
              <a:rPr lang="en-US" altLang="ja-JP">
                <a:latin typeface="Symbol" charset="2"/>
              </a:rPr>
              <a:t>g</a:t>
            </a:r>
            <a:r>
              <a:rPr lang="en-US" altLang="ja-JP"/>
              <a:t>V</a:t>
            </a:r>
            <a:r>
              <a:rPr lang="en-US" altLang="ja-JP" baseline="30000">
                <a:latin typeface="Symbol" charset="2"/>
              </a:rPr>
              <a:t>p</a:t>
            </a:r>
            <a:r>
              <a:rPr lang="en-US" altLang="ja-JP"/>
              <a:t>(s</a:t>
            </a:r>
            <a:r>
              <a:rPr lang="ja-JP" altLang="en-US"/>
              <a:t>’</a:t>
            </a:r>
            <a:r>
              <a:rPr lang="en-US" altLang="ja-JP"/>
              <a:t>)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en-US"/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/>
              <a:t>	Q(s, a) = R(s, a, s</a:t>
            </a:r>
            <a:r>
              <a:rPr lang="ja-JP" altLang="en-US"/>
              <a:t>’</a:t>
            </a:r>
            <a:r>
              <a:rPr lang="en-US" altLang="ja-JP"/>
              <a:t>) + </a:t>
            </a:r>
            <a:r>
              <a:rPr lang="en-US" altLang="ja-JP">
                <a:latin typeface="Symbol" charset="2"/>
              </a:rPr>
              <a:t>g</a:t>
            </a:r>
            <a:r>
              <a:rPr lang="en-US" altLang="ja-JP"/>
              <a:t>max</a:t>
            </a:r>
            <a:r>
              <a:rPr lang="en-US" altLang="ja-JP" baseline="-25000"/>
              <a:t>a</a:t>
            </a:r>
            <a:r>
              <a:rPr lang="ja-JP" altLang="en-US" baseline="-25000"/>
              <a:t>’</a:t>
            </a:r>
            <a:r>
              <a:rPr lang="en-US" altLang="ja-JP"/>
              <a:t> Q(s</a:t>
            </a:r>
            <a:r>
              <a:rPr lang="ja-JP" altLang="en-US"/>
              <a:t>’</a:t>
            </a:r>
            <a:r>
              <a:rPr lang="en-US" altLang="ja-JP"/>
              <a:t>, a</a:t>
            </a:r>
            <a:r>
              <a:rPr lang="ja-JP" altLang="en-US"/>
              <a:t>’</a:t>
            </a:r>
            <a:r>
              <a:rPr lang="en-US" altLang="ja-JP"/>
              <a:t>)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7149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dirty="0">
                <a:ea typeface="SimSun" charset="-122"/>
              </a:rPr>
              <a:t>Learning Types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11107994" cy="4351338"/>
          </a:xfrm>
        </p:spPr>
        <p:txBody>
          <a:bodyPr>
            <a:normAutofit/>
          </a:bodyPr>
          <a:lstStyle/>
          <a:p>
            <a:pPr eaLnBrk="1" hangingPunct="1">
              <a:lnSpc>
                <a:spcPct val="70000"/>
              </a:lnSpc>
            </a:pPr>
            <a:r>
              <a:rPr lang="en-US" altLang="zh-CN" dirty="0">
                <a:ea typeface="SimSun" charset="-122"/>
              </a:rPr>
              <a:t>Supervised learning:</a:t>
            </a:r>
          </a:p>
          <a:p>
            <a:pPr lvl="1" eaLnBrk="1" hangingPunct="1">
              <a:lnSpc>
                <a:spcPct val="70000"/>
              </a:lnSpc>
            </a:pPr>
            <a:r>
              <a:rPr lang="en-US" altLang="zh-CN" dirty="0">
                <a:ea typeface="SimSun" charset="-122"/>
              </a:rPr>
              <a:t>(Input, output) pairs of the function to be learned are given (e.g. image labeling)</a:t>
            </a:r>
          </a:p>
          <a:p>
            <a:pPr lvl="1" eaLnBrk="1" hangingPunct="1">
              <a:lnSpc>
                <a:spcPct val="70000"/>
              </a:lnSpc>
              <a:buFontTx/>
              <a:buNone/>
            </a:pPr>
            <a:endParaRPr lang="en-US" altLang="zh-CN" b="1" i="1" dirty="0">
              <a:ea typeface="SimSun" charset="-122"/>
            </a:endParaRPr>
          </a:p>
          <a:p>
            <a:pPr eaLnBrk="1" hangingPunct="1">
              <a:lnSpc>
                <a:spcPct val="70000"/>
              </a:lnSpc>
            </a:pPr>
            <a:r>
              <a:rPr lang="en-US" altLang="zh-CN" dirty="0">
                <a:ea typeface="SimSun" charset="-122"/>
              </a:rPr>
              <a:t>Unsupervised Learning:</a:t>
            </a:r>
          </a:p>
          <a:p>
            <a:pPr lvl="1" eaLnBrk="1" hangingPunct="1">
              <a:lnSpc>
                <a:spcPct val="70000"/>
              </a:lnSpc>
            </a:pPr>
            <a:r>
              <a:rPr lang="en-US" altLang="zh-CN" dirty="0">
                <a:ea typeface="SimSun" charset="-122"/>
              </a:rPr>
              <a:t>No human labels provided (e.g. language modeling, image reconstruction)</a:t>
            </a:r>
          </a:p>
          <a:p>
            <a:pPr marL="457200" lvl="1" indent="0" eaLnBrk="1" hangingPunct="1">
              <a:lnSpc>
                <a:spcPct val="70000"/>
              </a:lnSpc>
              <a:buNone/>
            </a:pPr>
            <a:endParaRPr lang="en-US" altLang="zh-CN" b="1" i="1" dirty="0">
              <a:ea typeface="SimSun" charset="-122"/>
            </a:endParaRPr>
          </a:p>
          <a:p>
            <a:pPr eaLnBrk="1" hangingPunct="1">
              <a:lnSpc>
                <a:spcPct val="70000"/>
              </a:lnSpc>
            </a:pPr>
            <a:r>
              <a:rPr lang="en-US" altLang="zh-CN" dirty="0">
                <a:ea typeface="SimSun" charset="-122"/>
              </a:rPr>
              <a:t>Reinforcement learning:</a:t>
            </a:r>
          </a:p>
          <a:p>
            <a:pPr lvl="1" eaLnBrk="1" hangingPunct="1">
              <a:lnSpc>
                <a:spcPct val="70000"/>
              </a:lnSpc>
            </a:pPr>
            <a:r>
              <a:rPr lang="en-US" altLang="zh-CN" dirty="0">
                <a:ea typeface="SimSun" charset="-122"/>
              </a:rPr>
              <a:t>Reward or punishment for actions (winning or losing a game)</a:t>
            </a:r>
          </a:p>
        </p:txBody>
      </p:sp>
    </p:spTree>
    <p:extLst>
      <p:ext uri="{BB962C8B-B14F-4D97-AF65-F5344CB8AC3E}">
        <p14:creationId xmlns:p14="http://schemas.microsoft.com/office/powerpoint/2010/main" val="3201055866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46833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Better Value Functions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>
              <a:ea typeface="ＭＳ Ｐゴシック" charset="-128"/>
            </a:endParaRPr>
          </a:p>
          <a:p>
            <a:pPr eaLnBrk="1" hangingPunct="1"/>
            <a:endParaRPr lang="en-US" altLang="en-US">
              <a:ea typeface="ＭＳ Ｐゴシック" charset="-128"/>
            </a:endParaRPr>
          </a:p>
          <a:p>
            <a:pPr eaLnBrk="1" hangingPunct="1"/>
            <a:endParaRPr lang="en-US" altLang="en-US">
              <a:ea typeface="ＭＳ Ｐゴシック" charset="-128"/>
            </a:endParaRPr>
          </a:p>
          <a:p>
            <a:pPr eaLnBrk="1" hangingPunct="1"/>
            <a:endParaRPr lang="en-US" altLang="en-US">
              <a:ea typeface="ＭＳ Ｐゴシック" charset="-128"/>
            </a:endParaRPr>
          </a:p>
          <a:p>
            <a:pPr eaLnBrk="1" hangingPunct="1"/>
            <a:r>
              <a:rPr lang="en-US" altLang="en-US">
                <a:ea typeface="ＭＳ Ｐゴシック" charset="-128"/>
              </a:rPr>
              <a:t>Optimal Policy:</a:t>
            </a:r>
          </a:p>
          <a:p>
            <a:pPr lvl="2" eaLnBrk="1" hangingPunct="1">
              <a:buFontTx/>
              <a:buNone/>
            </a:pPr>
            <a:r>
              <a:rPr lang="en-US" altLang="en-US">
                <a:solidFill>
                  <a:srgbClr val="0000FF"/>
                </a:solidFill>
                <a:latin typeface="Symbol" charset="2"/>
              </a:rPr>
              <a:t>p</a:t>
            </a:r>
            <a:r>
              <a:rPr lang="en-US" altLang="en-US">
                <a:solidFill>
                  <a:srgbClr val="0000FF"/>
                </a:solidFill>
              </a:rPr>
              <a:t>(0) = B</a:t>
            </a:r>
          </a:p>
          <a:p>
            <a:pPr lvl="2" eaLnBrk="1" hangingPunct="1">
              <a:buFontTx/>
              <a:buNone/>
            </a:pPr>
            <a:r>
              <a:rPr lang="en-US" altLang="en-US">
                <a:solidFill>
                  <a:srgbClr val="0000FF"/>
                </a:solidFill>
                <a:latin typeface="Symbol" charset="2"/>
              </a:rPr>
              <a:t>p</a:t>
            </a:r>
            <a:r>
              <a:rPr lang="en-US" altLang="en-US">
                <a:solidFill>
                  <a:srgbClr val="0000FF"/>
                </a:solidFill>
              </a:rPr>
              <a:t>(1) = A</a:t>
            </a:r>
          </a:p>
          <a:p>
            <a:pPr lvl="2" eaLnBrk="1" hangingPunct="1">
              <a:buFontTx/>
              <a:buNone/>
            </a:pPr>
            <a:r>
              <a:rPr lang="en-US" altLang="en-US">
                <a:solidFill>
                  <a:srgbClr val="0000FF"/>
                </a:solidFill>
                <a:latin typeface="Symbol" charset="2"/>
              </a:rPr>
              <a:t>p</a:t>
            </a:r>
            <a:r>
              <a:rPr lang="en-US" altLang="en-US">
                <a:solidFill>
                  <a:srgbClr val="0000FF"/>
                </a:solidFill>
              </a:rPr>
              <a:t>(2) = A</a:t>
            </a:r>
          </a:p>
        </p:txBody>
      </p:sp>
      <p:sp>
        <p:nvSpPr>
          <p:cNvPr id="32772" name="Oval 4"/>
          <p:cNvSpPr>
            <a:spLocks noChangeArrowheads="1"/>
          </p:cNvSpPr>
          <p:nvPr/>
        </p:nvSpPr>
        <p:spPr bwMode="auto">
          <a:xfrm>
            <a:off x="7723189" y="4019551"/>
            <a:ext cx="549275" cy="54927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2773" name="Oval 5"/>
          <p:cNvSpPr>
            <a:spLocks noChangeArrowheads="1"/>
          </p:cNvSpPr>
          <p:nvPr/>
        </p:nvSpPr>
        <p:spPr bwMode="auto">
          <a:xfrm>
            <a:off x="7723189" y="2740026"/>
            <a:ext cx="549275" cy="54927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2774" name="Oval 6"/>
          <p:cNvSpPr>
            <a:spLocks noChangeArrowheads="1"/>
          </p:cNvSpPr>
          <p:nvPr/>
        </p:nvSpPr>
        <p:spPr bwMode="auto">
          <a:xfrm>
            <a:off x="5894389" y="3379789"/>
            <a:ext cx="549275" cy="54927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2775" name="Line 7"/>
          <p:cNvSpPr>
            <a:spLocks noChangeShapeType="1"/>
          </p:cNvSpPr>
          <p:nvPr/>
        </p:nvSpPr>
        <p:spPr bwMode="auto">
          <a:xfrm>
            <a:off x="6443664" y="3746500"/>
            <a:ext cx="1279525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6" name="Line 8"/>
          <p:cNvSpPr>
            <a:spLocks noChangeShapeType="1"/>
          </p:cNvSpPr>
          <p:nvPr/>
        </p:nvSpPr>
        <p:spPr bwMode="auto">
          <a:xfrm flipV="1">
            <a:off x="6443664" y="3105150"/>
            <a:ext cx="1279525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7" name="Text Box 9"/>
          <p:cNvSpPr txBox="1">
            <a:spLocks noChangeArrowheads="1"/>
          </p:cNvSpPr>
          <p:nvPr/>
        </p:nvSpPr>
        <p:spPr bwMode="auto">
          <a:xfrm>
            <a:off x="5994400" y="3444876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0</a:t>
            </a:r>
          </a:p>
        </p:txBody>
      </p:sp>
      <p:sp>
        <p:nvSpPr>
          <p:cNvPr id="32778" name="Text Box 10"/>
          <p:cNvSpPr txBox="1">
            <a:spLocks noChangeArrowheads="1"/>
          </p:cNvSpPr>
          <p:nvPr/>
        </p:nvSpPr>
        <p:spPr bwMode="auto">
          <a:xfrm>
            <a:off x="7831139" y="2794001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1</a:t>
            </a:r>
          </a:p>
        </p:txBody>
      </p:sp>
      <p:sp>
        <p:nvSpPr>
          <p:cNvPr id="32779" name="Text Box 11"/>
          <p:cNvSpPr txBox="1">
            <a:spLocks noChangeArrowheads="1"/>
          </p:cNvSpPr>
          <p:nvPr/>
        </p:nvSpPr>
        <p:spPr bwMode="auto">
          <a:xfrm>
            <a:off x="7835900" y="4095751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2</a:t>
            </a:r>
          </a:p>
        </p:txBody>
      </p:sp>
      <p:sp>
        <p:nvSpPr>
          <p:cNvPr id="32780" name="Text Box 12"/>
          <p:cNvSpPr txBox="1">
            <a:spLocks noChangeArrowheads="1"/>
          </p:cNvSpPr>
          <p:nvPr/>
        </p:nvSpPr>
        <p:spPr bwMode="auto">
          <a:xfrm>
            <a:off x="6411913" y="3136901"/>
            <a:ext cx="3540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A</a:t>
            </a:r>
          </a:p>
        </p:txBody>
      </p:sp>
      <p:sp>
        <p:nvSpPr>
          <p:cNvPr id="32781" name="Text Box 13"/>
          <p:cNvSpPr txBox="1">
            <a:spLocks noChangeArrowheads="1"/>
          </p:cNvSpPr>
          <p:nvPr/>
        </p:nvSpPr>
        <p:spPr bwMode="auto">
          <a:xfrm>
            <a:off x="6438901" y="3743326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B</a:t>
            </a:r>
          </a:p>
        </p:txBody>
      </p:sp>
      <p:sp>
        <p:nvSpPr>
          <p:cNvPr id="32782" name="Text Box 14"/>
          <p:cNvSpPr txBox="1">
            <a:spLocks noChangeArrowheads="1"/>
          </p:cNvSpPr>
          <p:nvPr/>
        </p:nvSpPr>
        <p:spPr bwMode="auto">
          <a:xfrm>
            <a:off x="6629400" y="4033839"/>
            <a:ext cx="749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1000</a:t>
            </a:r>
          </a:p>
        </p:txBody>
      </p:sp>
      <p:sp>
        <p:nvSpPr>
          <p:cNvPr id="32783" name="Text Box 15"/>
          <p:cNvSpPr txBox="1">
            <a:spLocks noChangeArrowheads="1"/>
          </p:cNvSpPr>
          <p:nvPr/>
        </p:nvSpPr>
        <p:spPr bwMode="auto">
          <a:xfrm>
            <a:off x="6611939" y="2859089"/>
            <a:ext cx="833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-1000</a:t>
            </a:r>
          </a:p>
        </p:txBody>
      </p:sp>
      <p:sp>
        <p:nvSpPr>
          <p:cNvPr id="32784" name="Oval 16"/>
          <p:cNvSpPr>
            <a:spLocks noChangeArrowheads="1"/>
          </p:cNvSpPr>
          <p:nvPr/>
        </p:nvSpPr>
        <p:spPr bwMode="auto">
          <a:xfrm>
            <a:off x="9664701" y="3363914"/>
            <a:ext cx="549275" cy="54927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2785" name="Line 17"/>
          <p:cNvSpPr>
            <a:spLocks noChangeShapeType="1"/>
          </p:cNvSpPr>
          <p:nvPr/>
        </p:nvSpPr>
        <p:spPr bwMode="auto">
          <a:xfrm>
            <a:off x="8285163" y="3049589"/>
            <a:ext cx="1408112" cy="4476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6" name="Line 18"/>
          <p:cNvSpPr>
            <a:spLocks noChangeShapeType="1"/>
          </p:cNvSpPr>
          <p:nvPr/>
        </p:nvSpPr>
        <p:spPr bwMode="auto">
          <a:xfrm flipV="1">
            <a:off x="8262938" y="3703638"/>
            <a:ext cx="1409700" cy="5318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7" name="Text Box 19"/>
          <p:cNvSpPr txBox="1">
            <a:spLocks noChangeArrowheads="1"/>
          </p:cNvSpPr>
          <p:nvPr/>
        </p:nvSpPr>
        <p:spPr bwMode="auto">
          <a:xfrm>
            <a:off x="9764714" y="3429001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3</a:t>
            </a:r>
          </a:p>
        </p:txBody>
      </p:sp>
      <p:sp>
        <p:nvSpPr>
          <p:cNvPr id="32788" name="Text Box 20"/>
          <p:cNvSpPr txBox="1">
            <a:spLocks noChangeArrowheads="1"/>
          </p:cNvSpPr>
          <p:nvPr/>
        </p:nvSpPr>
        <p:spPr bwMode="auto">
          <a:xfrm>
            <a:off x="9023350" y="3884614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0</a:t>
            </a:r>
          </a:p>
        </p:txBody>
      </p:sp>
      <p:sp>
        <p:nvSpPr>
          <p:cNvPr id="32789" name="Text Box 21"/>
          <p:cNvSpPr txBox="1">
            <a:spLocks noChangeArrowheads="1"/>
          </p:cNvSpPr>
          <p:nvPr/>
        </p:nvSpPr>
        <p:spPr bwMode="auto">
          <a:xfrm>
            <a:off x="9012239" y="2916239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0</a:t>
            </a:r>
          </a:p>
        </p:txBody>
      </p:sp>
      <p:sp>
        <p:nvSpPr>
          <p:cNvPr id="32790" name="Text Box 22"/>
          <p:cNvSpPr txBox="1">
            <a:spLocks noChangeArrowheads="1"/>
          </p:cNvSpPr>
          <p:nvPr/>
        </p:nvSpPr>
        <p:spPr bwMode="auto">
          <a:xfrm>
            <a:off x="8215313" y="4513264"/>
            <a:ext cx="3540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A</a:t>
            </a:r>
          </a:p>
        </p:txBody>
      </p:sp>
      <p:sp>
        <p:nvSpPr>
          <p:cNvPr id="32791" name="Text Box 23"/>
          <p:cNvSpPr txBox="1">
            <a:spLocks noChangeArrowheads="1"/>
          </p:cNvSpPr>
          <p:nvPr/>
        </p:nvSpPr>
        <p:spPr bwMode="auto">
          <a:xfrm>
            <a:off x="8259763" y="2324101"/>
            <a:ext cx="3540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A</a:t>
            </a:r>
          </a:p>
        </p:txBody>
      </p:sp>
      <p:sp>
        <p:nvSpPr>
          <p:cNvPr id="32792" name="Freeform 24"/>
          <p:cNvSpPr>
            <a:spLocks/>
          </p:cNvSpPr>
          <p:nvPr/>
        </p:nvSpPr>
        <p:spPr bwMode="auto">
          <a:xfrm>
            <a:off x="7577138" y="4427538"/>
            <a:ext cx="703262" cy="563562"/>
          </a:xfrm>
          <a:custGeom>
            <a:avLst/>
            <a:gdLst>
              <a:gd name="T0" fmla="*/ 2147483647 w 443"/>
              <a:gd name="T1" fmla="*/ 0 h 338"/>
              <a:gd name="T2" fmla="*/ 2147483647 w 443"/>
              <a:gd name="T3" fmla="*/ 2147483647 h 338"/>
              <a:gd name="T4" fmla="*/ 2147483647 w 443"/>
              <a:gd name="T5" fmla="*/ 2147483647 h 338"/>
              <a:gd name="T6" fmla="*/ 2147483647 w 443"/>
              <a:gd name="T7" fmla="*/ 2147483647 h 338"/>
              <a:gd name="T8" fmla="*/ 2147483647 w 443"/>
              <a:gd name="T9" fmla="*/ 2147483647 h 3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3"/>
              <a:gd name="T16" fmla="*/ 0 h 338"/>
              <a:gd name="T17" fmla="*/ 443 w 443"/>
              <a:gd name="T18" fmla="*/ 338 h 3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3" h="338">
                <a:moveTo>
                  <a:pt x="112" y="0"/>
                </a:moveTo>
                <a:cubicBezTo>
                  <a:pt x="56" y="77"/>
                  <a:pt x="0" y="155"/>
                  <a:pt x="15" y="211"/>
                </a:cubicBezTo>
                <a:cubicBezTo>
                  <a:pt x="30" y="267"/>
                  <a:pt x="137" y="338"/>
                  <a:pt x="204" y="337"/>
                </a:cubicBezTo>
                <a:cubicBezTo>
                  <a:pt x="271" y="336"/>
                  <a:pt x="387" y="251"/>
                  <a:pt x="415" y="205"/>
                </a:cubicBezTo>
                <a:cubicBezTo>
                  <a:pt x="443" y="159"/>
                  <a:pt x="409" y="111"/>
                  <a:pt x="375" y="63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arrow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93" name="Freeform 25"/>
          <p:cNvSpPr>
            <a:spLocks/>
          </p:cNvSpPr>
          <p:nvPr/>
        </p:nvSpPr>
        <p:spPr bwMode="auto">
          <a:xfrm>
            <a:off x="7640639" y="2287589"/>
            <a:ext cx="695325" cy="555625"/>
          </a:xfrm>
          <a:custGeom>
            <a:avLst/>
            <a:gdLst>
              <a:gd name="T0" fmla="*/ 2147483647 w 438"/>
              <a:gd name="T1" fmla="*/ 2147483647 h 350"/>
              <a:gd name="T2" fmla="*/ 2147483647 w 438"/>
              <a:gd name="T3" fmla="*/ 2147483647 h 350"/>
              <a:gd name="T4" fmla="*/ 2147483647 w 438"/>
              <a:gd name="T5" fmla="*/ 2147483647 h 350"/>
              <a:gd name="T6" fmla="*/ 2147483647 w 438"/>
              <a:gd name="T7" fmla="*/ 2147483647 h 350"/>
              <a:gd name="T8" fmla="*/ 2147483647 w 438"/>
              <a:gd name="T9" fmla="*/ 2147483647 h 350"/>
              <a:gd name="T10" fmla="*/ 2147483647 w 438"/>
              <a:gd name="T11" fmla="*/ 2147483647 h 35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38"/>
              <a:gd name="T19" fmla="*/ 0 h 350"/>
              <a:gd name="T20" fmla="*/ 438 w 438"/>
              <a:gd name="T21" fmla="*/ 350 h 35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38" h="350">
                <a:moveTo>
                  <a:pt x="369" y="350"/>
                </a:moveTo>
                <a:cubicBezTo>
                  <a:pt x="403" y="292"/>
                  <a:pt x="438" y="235"/>
                  <a:pt x="415" y="179"/>
                </a:cubicBezTo>
                <a:cubicBezTo>
                  <a:pt x="392" y="123"/>
                  <a:pt x="291" y="28"/>
                  <a:pt x="232" y="14"/>
                </a:cubicBezTo>
                <a:cubicBezTo>
                  <a:pt x="173" y="0"/>
                  <a:pt x="99" y="63"/>
                  <a:pt x="61" y="93"/>
                </a:cubicBezTo>
                <a:cubicBezTo>
                  <a:pt x="23" y="123"/>
                  <a:pt x="0" y="158"/>
                  <a:pt x="4" y="196"/>
                </a:cubicBezTo>
                <a:cubicBezTo>
                  <a:pt x="8" y="234"/>
                  <a:pt x="46" y="278"/>
                  <a:pt x="84" y="322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94" name="Text Box 26"/>
          <p:cNvSpPr txBox="1">
            <a:spLocks noChangeArrowheads="1"/>
          </p:cNvSpPr>
          <p:nvPr/>
        </p:nvSpPr>
        <p:spPr bwMode="auto">
          <a:xfrm>
            <a:off x="8196263" y="3009901"/>
            <a:ext cx="3540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B</a:t>
            </a:r>
          </a:p>
        </p:txBody>
      </p:sp>
      <p:sp>
        <p:nvSpPr>
          <p:cNvPr id="32795" name="Text Box 27"/>
          <p:cNvSpPr txBox="1">
            <a:spLocks noChangeArrowheads="1"/>
          </p:cNvSpPr>
          <p:nvPr/>
        </p:nvSpPr>
        <p:spPr bwMode="auto">
          <a:xfrm>
            <a:off x="8224838" y="3800476"/>
            <a:ext cx="3540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B</a:t>
            </a:r>
          </a:p>
        </p:txBody>
      </p:sp>
      <p:sp>
        <p:nvSpPr>
          <p:cNvPr id="32796" name="Text Box 28"/>
          <p:cNvSpPr txBox="1">
            <a:spLocks noChangeArrowheads="1"/>
          </p:cNvSpPr>
          <p:nvPr/>
        </p:nvSpPr>
        <p:spPr bwMode="auto">
          <a:xfrm>
            <a:off x="7486650" y="2149476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1</a:t>
            </a:r>
          </a:p>
        </p:txBody>
      </p:sp>
      <p:sp>
        <p:nvSpPr>
          <p:cNvPr id="32797" name="Text Box 29"/>
          <p:cNvSpPr txBox="1">
            <a:spLocks noChangeArrowheads="1"/>
          </p:cNvSpPr>
          <p:nvPr/>
        </p:nvSpPr>
        <p:spPr bwMode="auto">
          <a:xfrm>
            <a:off x="7378700" y="4759326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1</a:t>
            </a:r>
          </a:p>
        </p:txBody>
      </p:sp>
      <p:graphicFrame>
        <p:nvGraphicFramePr>
          <p:cNvPr id="32798" name="Object 30"/>
          <p:cNvGraphicFramePr>
            <a:graphicFrameLocks noChangeAspect="1"/>
          </p:cNvGraphicFramePr>
          <p:nvPr/>
        </p:nvGraphicFramePr>
        <p:xfrm>
          <a:off x="8005764" y="1503364"/>
          <a:ext cx="1323975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1" name="Equation" r:id="rId3" imgW="939392" imgH="660113" progId="Equation.3">
                  <p:embed/>
                </p:oleObj>
              </mc:Choice>
              <mc:Fallback>
                <p:oleObj name="Equation" r:id="rId3" imgW="939392" imgH="660113" progId="Equation.3">
                  <p:embed/>
                  <p:pic>
                    <p:nvPicPr>
                      <p:cNvPr id="32798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alphaModFix amt="51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5764" y="1503364"/>
                        <a:ext cx="1323975" cy="930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3300">
                                <a:alpha val="50980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8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99" name="Object 31"/>
          <p:cNvGraphicFramePr>
            <a:graphicFrameLocks noChangeAspect="1"/>
          </p:cNvGraphicFramePr>
          <p:nvPr/>
        </p:nvGraphicFramePr>
        <p:xfrm>
          <a:off x="8540751" y="4475164"/>
          <a:ext cx="1323975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2" name="Equation" r:id="rId5" imgW="939392" imgH="660113" progId="Equation.3">
                  <p:embed/>
                </p:oleObj>
              </mc:Choice>
              <mc:Fallback>
                <p:oleObj name="Equation" r:id="rId5" imgW="939392" imgH="660113" progId="Equation.3">
                  <p:embed/>
                  <p:pic>
                    <p:nvPicPr>
                      <p:cNvPr id="32799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alphaModFix amt="51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40751" y="4475164"/>
                        <a:ext cx="1323975" cy="930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3300">
                                <a:alpha val="50980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8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800" name="Object 32"/>
          <p:cNvGraphicFramePr>
            <a:graphicFrameLocks noChangeAspect="1"/>
          </p:cNvGraphicFramePr>
          <p:nvPr/>
        </p:nvGraphicFramePr>
        <p:xfrm>
          <a:off x="4652964" y="2168526"/>
          <a:ext cx="2058987" cy="121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3" name="Equation" r:id="rId7" imgW="1460500" imgH="863600" progId="Equation.DSMT4">
                  <p:embed/>
                </p:oleObj>
              </mc:Choice>
              <mc:Fallback>
                <p:oleObj name="Equation" r:id="rId7" imgW="1460500" imgH="863600" progId="Equation.DSMT4">
                  <p:embed/>
                  <p:pic>
                    <p:nvPicPr>
                      <p:cNvPr id="3280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alphaModFix amt="51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2964" y="2168526"/>
                        <a:ext cx="2058987" cy="1216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3300">
                                <a:alpha val="50980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8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7505" name="Text Box 33"/>
          <p:cNvSpPr txBox="1">
            <a:spLocks noChangeArrowheads="1"/>
          </p:cNvSpPr>
          <p:nvPr/>
        </p:nvSpPr>
        <p:spPr bwMode="auto">
          <a:xfrm rot="20640905">
            <a:off x="2987676" y="1692275"/>
            <a:ext cx="21637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1800">
                <a:solidFill>
                  <a:srgbClr val="CC0000"/>
                </a:solidFill>
                <a:latin typeface="Comic Sans MS" charset="0"/>
              </a:rPr>
              <a:t>Value now depends</a:t>
            </a:r>
          </a:p>
          <a:p>
            <a:pPr algn="ctr" eaLnBrk="1" hangingPunct="1"/>
            <a:r>
              <a:rPr lang="en-US" altLang="en-US" sz="1800">
                <a:solidFill>
                  <a:srgbClr val="CC0000"/>
                </a:solidFill>
                <a:latin typeface="Comic Sans MS" charset="0"/>
              </a:rPr>
              <a:t>on the discount, </a:t>
            </a:r>
            <a:r>
              <a:rPr lang="en-US" altLang="en-US" sz="1800">
                <a:solidFill>
                  <a:srgbClr val="CC0000"/>
                </a:solidFill>
                <a:latin typeface="Symbol" charset="2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11356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750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Dynamic Programming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Given the complete MDP model, we can compute the optimal value function directly</a:t>
            </a:r>
          </a:p>
        </p:txBody>
      </p:sp>
      <p:sp>
        <p:nvSpPr>
          <p:cNvPr id="33796" name="Text Box 5"/>
          <p:cNvSpPr txBox="1">
            <a:spLocks noChangeArrowheads="1"/>
          </p:cNvSpPr>
          <p:nvPr/>
        </p:nvSpPr>
        <p:spPr bwMode="auto">
          <a:xfrm>
            <a:off x="8016875" y="5807075"/>
            <a:ext cx="21542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400">
                <a:solidFill>
                  <a:srgbClr val="0000FF"/>
                </a:solidFill>
              </a:rPr>
              <a:t>[Bertsekas, 87, 95a, 95b]</a:t>
            </a:r>
          </a:p>
        </p:txBody>
      </p:sp>
      <p:sp>
        <p:nvSpPr>
          <p:cNvPr id="33797" name="Oval 7"/>
          <p:cNvSpPr>
            <a:spLocks noChangeArrowheads="1"/>
          </p:cNvSpPr>
          <p:nvPr/>
        </p:nvSpPr>
        <p:spPr bwMode="auto">
          <a:xfrm>
            <a:off x="4876801" y="4391026"/>
            <a:ext cx="549275" cy="54927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3798" name="Oval 8"/>
          <p:cNvSpPr>
            <a:spLocks noChangeArrowheads="1"/>
          </p:cNvSpPr>
          <p:nvPr/>
        </p:nvSpPr>
        <p:spPr bwMode="auto">
          <a:xfrm>
            <a:off x="4876801" y="3111501"/>
            <a:ext cx="549275" cy="54927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3799" name="Oval 9"/>
          <p:cNvSpPr>
            <a:spLocks noChangeArrowheads="1"/>
          </p:cNvSpPr>
          <p:nvPr/>
        </p:nvSpPr>
        <p:spPr bwMode="auto">
          <a:xfrm>
            <a:off x="3048001" y="3751264"/>
            <a:ext cx="549275" cy="54927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3800" name="Line 10"/>
          <p:cNvSpPr>
            <a:spLocks noChangeShapeType="1"/>
          </p:cNvSpPr>
          <p:nvPr/>
        </p:nvSpPr>
        <p:spPr bwMode="auto">
          <a:xfrm>
            <a:off x="3597276" y="4117975"/>
            <a:ext cx="1279525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1" name="Line 11"/>
          <p:cNvSpPr>
            <a:spLocks noChangeShapeType="1"/>
          </p:cNvSpPr>
          <p:nvPr/>
        </p:nvSpPr>
        <p:spPr bwMode="auto">
          <a:xfrm flipV="1">
            <a:off x="3597276" y="3476625"/>
            <a:ext cx="1279525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2" name="Text Box 12"/>
          <p:cNvSpPr txBox="1">
            <a:spLocks noChangeArrowheads="1"/>
          </p:cNvSpPr>
          <p:nvPr/>
        </p:nvSpPr>
        <p:spPr bwMode="auto">
          <a:xfrm>
            <a:off x="3148014" y="3816351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0</a:t>
            </a:r>
          </a:p>
        </p:txBody>
      </p:sp>
      <p:sp>
        <p:nvSpPr>
          <p:cNvPr id="33803" name="Text Box 13"/>
          <p:cNvSpPr txBox="1">
            <a:spLocks noChangeArrowheads="1"/>
          </p:cNvSpPr>
          <p:nvPr/>
        </p:nvSpPr>
        <p:spPr bwMode="auto">
          <a:xfrm>
            <a:off x="4984750" y="3165476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1</a:t>
            </a:r>
          </a:p>
        </p:txBody>
      </p:sp>
      <p:sp>
        <p:nvSpPr>
          <p:cNvPr id="33804" name="Text Box 14"/>
          <p:cNvSpPr txBox="1">
            <a:spLocks noChangeArrowheads="1"/>
          </p:cNvSpPr>
          <p:nvPr/>
        </p:nvSpPr>
        <p:spPr bwMode="auto">
          <a:xfrm>
            <a:off x="4989514" y="4467226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2</a:t>
            </a:r>
          </a:p>
        </p:txBody>
      </p:sp>
      <p:sp>
        <p:nvSpPr>
          <p:cNvPr id="33805" name="Text Box 15"/>
          <p:cNvSpPr txBox="1">
            <a:spLocks noChangeArrowheads="1"/>
          </p:cNvSpPr>
          <p:nvPr/>
        </p:nvSpPr>
        <p:spPr bwMode="auto">
          <a:xfrm>
            <a:off x="3565526" y="3508376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A</a:t>
            </a:r>
          </a:p>
        </p:txBody>
      </p:sp>
      <p:sp>
        <p:nvSpPr>
          <p:cNvPr id="33806" name="Text Box 16"/>
          <p:cNvSpPr txBox="1">
            <a:spLocks noChangeArrowheads="1"/>
          </p:cNvSpPr>
          <p:nvPr/>
        </p:nvSpPr>
        <p:spPr bwMode="auto">
          <a:xfrm>
            <a:off x="3592513" y="4114801"/>
            <a:ext cx="3540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B</a:t>
            </a:r>
          </a:p>
        </p:txBody>
      </p:sp>
      <p:sp>
        <p:nvSpPr>
          <p:cNvPr id="33807" name="Text Box 17"/>
          <p:cNvSpPr txBox="1">
            <a:spLocks noChangeArrowheads="1"/>
          </p:cNvSpPr>
          <p:nvPr/>
        </p:nvSpPr>
        <p:spPr bwMode="auto">
          <a:xfrm>
            <a:off x="4098925" y="4314826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2</a:t>
            </a:r>
          </a:p>
        </p:txBody>
      </p:sp>
      <p:sp>
        <p:nvSpPr>
          <p:cNvPr id="33808" name="Text Box 18"/>
          <p:cNvSpPr txBox="1">
            <a:spLocks noChangeArrowheads="1"/>
          </p:cNvSpPr>
          <p:nvPr/>
        </p:nvSpPr>
        <p:spPr bwMode="auto">
          <a:xfrm>
            <a:off x="4146550" y="3311526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1</a:t>
            </a:r>
          </a:p>
        </p:txBody>
      </p:sp>
      <p:sp>
        <p:nvSpPr>
          <p:cNvPr id="33809" name="Oval 19"/>
          <p:cNvSpPr>
            <a:spLocks noChangeArrowheads="1"/>
          </p:cNvSpPr>
          <p:nvPr/>
        </p:nvSpPr>
        <p:spPr bwMode="auto">
          <a:xfrm>
            <a:off x="6705601" y="4391026"/>
            <a:ext cx="549275" cy="54927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3810" name="Oval 20"/>
          <p:cNvSpPr>
            <a:spLocks noChangeArrowheads="1"/>
          </p:cNvSpPr>
          <p:nvPr/>
        </p:nvSpPr>
        <p:spPr bwMode="auto">
          <a:xfrm>
            <a:off x="6710364" y="3041651"/>
            <a:ext cx="549275" cy="54927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3811" name="Oval 21"/>
          <p:cNvSpPr>
            <a:spLocks noChangeArrowheads="1"/>
          </p:cNvSpPr>
          <p:nvPr/>
        </p:nvSpPr>
        <p:spPr bwMode="auto">
          <a:xfrm>
            <a:off x="8547101" y="3762376"/>
            <a:ext cx="549275" cy="54927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3812" name="Line 22"/>
          <p:cNvSpPr>
            <a:spLocks noChangeShapeType="1"/>
          </p:cNvSpPr>
          <p:nvPr/>
        </p:nvSpPr>
        <p:spPr bwMode="auto">
          <a:xfrm>
            <a:off x="7204075" y="3438525"/>
            <a:ext cx="13716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13" name="Line 23"/>
          <p:cNvSpPr>
            <a:spLocks noChangeShapeType="1"/>
          </p:cNvSpPr>
          <p:nvPr/>
        </p:nvSpPr>
        <p:spPr bwMode="auto">
          <a:xfrm flipV="1">
            <a:off x="7253288" y="4102101"/>
            <a:ext cx="1301750" cy="4683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14" name="Text Box 24"/>
          <p:cNvSpPr txBox="1">
            <a:spLocks noChangeArrowheads="1"/>
          </p:cNvSpPr>
          <p:nvPr/>
        </p:nvSpPr>
        <p:spPr bwMode="auto">
          <a:xfrm>
            <a:off x="8647114" y="3827464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5</a:t>
            </a:r>
          </a:p>
        </p:txBody>
      </p:sp>
      <p:sp>
        <p:nvSpPr>
          <p:cNvPr id="33815" name="Text Box 25"/>
          <p:cNvSpPr txBox="1">
            <a:spLocks noChangeArrowheads="1"/>
          </p:cNvSpPr>
          <p:nvPr/>
        </p:nvSpPr>
        <p:spPr bwMode="auto">
          <a:xfrm>
            <a:off x="6818314" y="3095626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3</a:t>
            </a:r>
          </a:p>
        </p:txBody>
      </p:sp>
      <p:sp>
        <p:nvSpPr>
          <p:cNvPr id="33816" name="Text Box 26"/>
          <p:cNvSpPr txBox="1">
            <a:spLocks noChangeArrowheads="1"/>
          </p:cNvSpPr>
          <p:nvPr/>
        </p:nvSpPr>
        <p:spPr bwMode="auto">
          <a:xfrm>
            <a:off x="6818314" y="4467226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4</a:t>
            </a:r>
          </a:p>
        </p:txBody>
      </p:sp>
      <p:sp>
        <p:nvSpPr>
          <p:cNvPr id="33817" name="Text Box 27"/>
          <p:cNvSpPr txBox="1">
            <a:spLocks noChangeArrowheads="1"/>
          </p:cNvSpPr>
          <p:nvPr/>
        </p:nvSpPr>
        <p:spPr bwMode="auto">
          <a:xfrm>
            <a:off x="7280276" y="3130551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A</a:t>
            </a:r>
          </a:p>
        </p:txBody>
      </p:sp>
      <p:sp>
        <p:nvSpPr>
          <p:cNvPr id="33818" name="Text Box 28"/>
          <p:cNvSpPr txBox="1">
            <a:spLocks noChangeArrowheads="1"/>
          </p:cNvSpPr>
          <p:nvPr/>
        </p:nvSpPr>
        <p:spPr bwMode="auto">
          <a:xfrm>
            <a:off x="5689600" y="4267201"/>
            <a:ext cx="833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-1000</a:t>
            </a:r>
          </a:p>
        </p:txBody>
      </p:sp>
      <p:sp>
        <p:nvSpPr>
          <p:cNvPr id="33819" name="Text Box 29"/>
          <p:cNvSpPr txBox="1">
            <a:spLocks noChangeArrowheads="1"/>
          </p:cNvSpPr>
          <p:nvPr/>
        </p:nvSpPr>
        <p:spPr bwMode="auto">
          <a:xfrm>
            <a:off x="5924550" y="3322639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1</a:t>
            </a:r>
          </a:p>
        </p:txBody>
      </p:sp>
      <p:sp>
        <p:nvSpPr>
          <p:cNvPr id="33820" name="Line 30"/>
          <p:cNvSpPr>
            <a:spLocks noChangeShapeType="1"/>
          </p:cNvSpPr>
          <p:nvPr/>
        </p:nvSpPr>
        <p:spPr bwMode="auto">
          <a:xfrm>
            <a:off x="5446714" y="3370263"/>
            <a:ext cx="12795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21" name="Line 31"/>
          <p:cNvSpPr>
            <a:spLocks noChangeShapeType="1"/>
          </p:cNvSpPr>
          <p:nvPr/>
        </p:nvSpPr>
        <p:spPr bwMode="auto">
          <a:xfrm>
            <a:off x="5437189" y="4660900"/>
            <a:ext cx="12795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22" name="Text Box 32"/>
          <p:cNvSpPr txBox="1">
            <a:spLocks noChangeArrowheads="1"/>
          </p:cNvSpPr>
          <p:nvPr/>
        </p:nvSpPr>
        <p:spPr bwMode="auto">
          <a:xfrm>
            <a:off x="7300913" y="4506914"/>
            <a:ext cx="3540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A</a:t>
            </a:r>
          </a:p>
        </p:txBody>
      </p:sp>
      <p:sp>
        <p:nvSpPr>
          <p:cNvPr id="33823" name="Text Box 33"/>
          <p:cNvSpPr txBox="1">
            <a:spLocks noChangeArrowheads="1"/>
          </p:cNvSpPr>
          <p:nvPr/>
        </p:nvSpPr>
        <p:spPr bwMode="auto">
          <a:xfrm>
            <a:off x="7905751" y="4283076"/>
            <a:ext cx="466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10</a:t>
            </a:r>
          </a:p>
        </p:txBody>
      </p:sp>
      <p:sp>
        <p:nvSpPr>
          <p:cNvPr id="33824" name="Text Box 34"/>
          <p:cNvSpPr txBox="1">
            <a:spLocks noChangeArrowheads="1"/>
          </p:cNvSpPr>
          <p:nvPr/>
        </p:nvSpPr>
        <p:spPr bwMode="auto">
          <a:xfrm>
            <a:off x="7894639" y="3314701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1</a:t>
            </a:r>
          </a:p>
        </p:txBody>
      </p:sp>
      <p:sp>
        <p:nvSpPr>
          <p:cNvPr id="33825" name="Line 35"/>
          <p:cNvSpPr>
            <a:spLocks noChangeShapeType="1"/>
          </p:cNvSpPr>
          <p:nvPr/>
        </p:nvSpPr>
        <p:spPr bwMode="auto">
          <a:xfrm>
            <a:off x="5354639" y="3552825"/>
            <a:ext cx="1463675" cy="914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26" name="Text Box 36"/>
          <p:cNvSpPr txBox="1">
            <a:spLocks noChangeArrowheads="1"/>
          </p:cNvSpPr>
          <p:nvPr/>
        </p:nvSpPr>
        <p:spPr bwMode="auto">
          <a:xfrm>
            <a:off x="5264151" y="3552826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B</a:t>
            </a:r>
          </a:p>
        </p:txBody>
      </p:sp>
      <p:sp>
        <p:nvSpPr>
          <p:cNvPr id="33827" name="Text Box 37"/>
          <p:cNvSpPr txBox="1">
            <a:spLocks noChangeArrowheads="1"/>
          </p:cNvSpPr>
          <p:nvPr/>
        </p:nvSpPr>
        <p:spPr bwMode="auto">
          <a:xfrm>
            <a:off x="5994400" y="3735389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1</a:t>
            </a:r>
          </a:p>
        </p:txBody>
      </p:sp>
      <p:sp>
        <p:nvSpPr>
          <p:cNvPr id="618534" name="Text Box 38"/>
          <p:cNvSpPr txBox="1">
            <a:spLocks noChangeArrowheads="1"/>
          </p:cNvSpPr>
          <p:nvPr/>
        </p:nvSpPr>
        <p:spPr bwMode="auto">
          <a:xfrm>
            <a:off x="8455025" y="3254376"/>
            <a:ext cx="10033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FF"/>
                </a:solidFill>
              </a:rPr>
              <a:t>V(5) = 0</a:t>
            </a:r>
          </a:p>
        </p:txBody>
      </p:sp>
      <p:sp>
        <p:nvSpPr>
          <p:cNvPr id="33829" name="Freeform 39"/>
          <p:cNvSpPr>
            <a:spLocks/>
          </p:cNvSpPr>
          <p:nvPr/>
        </p:nvSpPr>
        <p:spPr bwMode="auto">
          <a:xfrm>
            <a:off x="9066214" y="3757614"/>
            <a:ext cx="536575" cy="517525"/>
          </a:xfrm>
          <a:custGeom>
            <a:avLst/>
            <a:gdLst>
              <a:gd name="T0" fmla="*/ 0 w 338"/>
              <a:gd name="T1" fmla="*/ 2147483647 h 326"/>
              <a:gd name="T2" fmla="*/ 2147483647 w 338"/>
              <a:gd name="T3" fmla="*/ 2147483647 h 326"/>
              <a:gd name="T4" fmla="*/ 2147483647 w 338"/>
              <a:gd name="T5" fmla="*/ 2147483647 h 326"/>
              <a:gd name="T6" fmla="*/ 2147483647 w 338"/>
              <a:gd name="T7" fmla="*/ 2147483647 h 326"/>
              <a:gd name="T8" fmla="*/ 2147483647 w 338"/>
              <a:gd name="T9" fmla="*/ 2147483647 h 3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38"/>
              <a:gd name="T16" fmla="*/ 0 h 326"/>
              <a:gd name="T17" fmla="*/ 338 w 338"/>
              <a:gd name="T18" fmla="*/ 326 h 3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38" h="326">
                <a:moveTo>
                  <a:pt x="0" y="74"/>
                </a:moveTo>
                <a:cubicBezTo>
                  <a:pt x="109" y="37"/>
                  <a:pt x="218" y="0"/>
                  <a:pt x="273" y="34"/>
                </a:cubicBezTo>
                <a:cubicBezTo>
                  <a:pt x="328" y="68"/>
                  <a:pt x="338" y="232"/>
                  <a:pt x="330" y="279"/>
                </a:cubicBezTo>
                <a:cubicBezTo>
                  <a:pt x="322" y="326"/>
                  <a:pt x="274" y="323"/>
                  <a:pt x="222" y="319"/>
                </a:cubicBezTo>
                <a:cubicBezTo>
                  <a:pt x="170" y="315"/>
                  <a:pt x="93" y="285"/>
                  <a:pt x="17" y="256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arrow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30" name="Text Box 40"/>
          <p:cNvSpPr txBox="1">
            <a:spLocks noChangeArrowheads="1"/>
          </p:cNvSpPr>
          <p:nvPr/>
        </p:nvSpPr>
        <p:spPr bwMode="auto">
          <a:xfrm>
            <a:off x="9021763" y="4154489"/>
            <a:ext cx="3540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A</a:t>
            </a:r>
          </a:p>
        </p:txBody>
      </p:sp>
      <p:sp>
        <p:nvSpPr>
          <p:cNvPr id="33831" name="Text Box 41"/>
          <p:cNvSpPr txBox="1">
            <a:spLocks noChangeArrowheads="1"/>
          </p:cNvSpPr>
          <p:nvPr/>
        </p:nvSpPr>
        <p:spPr bwMode="auto">
          <a:xfrm>
            <a:off x="9520239" y="3775076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0</a:t>
            </a:r>
          </a:p>
        </p:txBody>
      </p:sp>
      <p:sp>
        <p:nvSpPr>
          <p:cNvPr id="33832" name="Text Box 42"/>
          <p:cNvSpPr txBox="1">
            <a:spLocks noChangeArrowheads="1"/>
          </p:cNvSpPr>
          <p:nvPr/>
        </p:nvSpPr>
        <p:spPr bwMode="auto">
          <a:xfrm>
            <a:off x="5456238" y="2960689"/>
            <a:ext cx="3540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A</a:t>
            </a:r>
          </a:p>
        </p:txBody>
      </p:sp>
      <p:sp>
        <p:nvSpPr>
          <p:cNvPr id="33833" name="Text Box 43"/>
          <p:cNvSpPr txBox="1">
            <a:spLocks noChangeArrowheads="1"/>
          </p:cNvSpPr>
          <p:nvPr/>
        </p:nvSpPr>
        <p:spPr bwMode="auto">
          <a:xfrm>
            <a:off x="5410201" y="4625976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A</a:t>
            </a:r>
          </a:p>
        </p:txBody>
      </p:sp>
      <p:sp>
        <p:nvSpPr>
          <p:cNvPr id="618540" name="Text Box 44"/>
          <p:cNvSpPr txBox="1">
            <a:spLocks noChangeArrowheads="1"/>
          </p:cNvSpPr>
          <p:nvPr/>
        </p:nvSpPr>
        <p:spPr bwMode="auto">
          <a:xfrm>
            <a:off x="6510338" y="2652713"/>
            <a:ext cx="14843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FF"/>
                </a:solidFill>
              </a:rPr>
              <a:t>V(3) = 1 + 0</a:t>
            </a:r>
            <a:r>
              <a:rPr lang="en-US" altLang="en-US" sz="1800">
                <a:solidFill>
                  <a:srgbClr val="0000FF"/>
                </a:solidFill>
                <a:latin typeface="Symbol" charset="2"/>
              </a:rPr>
              <a:t>g</a:t>
            </a:r>
          </a:p>
        </p:txBody>
      </p:sp>
      <p:sp>
        <p:nvSpPr>
          <p:cNvPr id="618541" name="Text Box 45"/>
          <p:cNvSpPr txBox="1">
            <a:spLocks noChangeArrowheads="1"/>
          </p:cNvSpPr>
          <p:nvPr/>
        </p:nvSpPr>
        <p:spPr bwMode="auto">
          <a:xfrm>
            <a:off x="6858001" y="4943476"/>
            <a:ext cx="16113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FF"/>
                </a:solidFill>
              </a:rPr>
              <a:t>V(4) = 10 + 0</a:t>
            </a:r>
            <a:r>
              <a:rPr lang="en-US" altLang="en-US" sz="1800">
                <a:solidFill>
                  <a:srgbClr val="0000FF"/>
                </a:solidFill>
                <a:latin typeface="Symbol" charset="2"/>
              </a:rPr>
              <a:t>g</a:t>
            </a:r>
          </a:p>
        </p:txBody>
      </p:sp>
      <p:sp>
        <p:nvSpPr>
          <p:cNvPr id="618542" name="Text Box 46"/>
          <p:cNvSpPr txBox="1">
            <a:spLocks noChangeArrowheads="1"/>
          </p:cNvSpPr>
          <p:nvPr/>
        </p:nvSpPr>
        <p:spPr bwMode="auto">
          <a:xfrm>
            <a:off x="3962401" y="2679701"/>
            <a:ext cx="21431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FF"/>
                </a:solidFill>
              </a:rPr>
              <a:t>V(1) = 1 + 10</a:t>
            </a:r>
            <a:r>
              <a:rPr lang="en-US" altLang="en-US" sz="1800">
                <a:solidFill>
                  <a:srgbClr val="0000FF"/>
                </a:solidFill>
                <a:latin typeface="Symbol" charset="2"/>
              </a:rPr>
              <a:t>g + 0g</a:t>
            </a:r>
            <a:r>
              <a:rPr lang="en-US" altLang="en-US" sz="1800" baseline="3000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618543" name="Text Box 47"/>
          <p:cNvSpPr txBox="1">
            <a:spLocks noChangeArrowheads="1"/>
          </p:cNvSpPr>
          <p:nvPr/>
        </p:nvSpPr>
        <p:spPr bwMode="auto">
          <a:xfrm>
            <a:off x="3886200" y="5016501"/>
            <a:ext cx="25923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FF"/>
                </a:solidFill>
              </a:rPr>
              <a:t>V(2) = - 1000</a:t>
            </a:r>
            <a:r>
              <a:rPr lang="en-US" altLang="en-US" sz="1800"/>
              <a:t> +</a:t>
            </a:r>
            <a:r>
              <a:rPr lang="en-US" altLang="en-US" sz="1800">
                <a:solidFill>
                  <a:srgbClr val="0000FF"/>
                </a:solidFill>
              </a:rPr>
              <a:t>10</a:t>
            </a:r>
            <a:r>
              <a:rPr lang="en-US" altLang="en-US" sz="1800">
                <a:solidFill>
                  <a:srgbClr val="0000FF"/>
                </a:solidFill>
                <a:latin typeface="Symbol" charset="2"/>
              </a:rPr>
              <a:t>g + 0g</a:t>
            </a:r>
            <a:r>
              <a:rPr lang="en-US" altLang="en-US" sz="1800" baseline="30000">
                <a:solidFill>
                  <a:srgbClr val="0000FF"/>
                </a:solidFill>
                <a:latin typeface="Symbol" charset="2"/>
              </a:rPr>
              <a:t>2</a:t>
            </a:r>
          </a:p>
        </p:txBody>
      </p:sp>
      <p:sp>
        <p:nvSpPr>
          <p:cNvPr id="618544" name="Text Box 48"/>
          <p:cNvSpPr txBox="1">
            <a:spLocks noChangeArrowheads="1"/>
          </p:cNvSpPr>
          <p:nvPr/>
        </p:nvSpPr>
        <p:spPr bwMode="auto">
          <a:xfrm>
            <a:off x="1576390" y="4420395"/>
            <a:ext cx="26146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 dirty="0">
                <a:solidFill>
                  <a:srgbClr val="0000FF"/>
                </a:solidFill>
              </a:rPr>
              <a:t>V(0) = 1 + </a:t>
            </a:r>
            <a:r>
              <a:rPr lang="en-US" altLang="en-US" sz="1800" dirty="0">
                <a:solidFill>
                  <a:srgbClr val="0000FF"/>
                </a:solidFill>
                <a:latin typeface="Symbol" charset="2"/>
              </a:rPr>
              <a:t>g</a:t>
            </a:r>
            <a:r>
              <a:rPr lang="en-US" altLang="en-US" sz="1800" dirty="0">
                <a:solidFill>
                  <a:srgbClr val="0000FF"/>
                </a:solidFill>
              </a:rPr>
              <a:t> + 10</a:t>
            </a:r>
            <a:r>
              <a:rPr lang="en-US" altLang="en-US" sz="1800" dirty="0">
                <a:solidFill>
                  <a:srgbClr val="0000FF"/>
                </a:solidFill>
                <a:latin typeface="Symbol" charset="2"/>
              </a:rPr>
              <a:t>g</a:t>
            </a:r>
            <a:r>
              <a:rPr lang="en-US" altLang="en-US" sz="1800" baseline="30000" dirty="0">
                <a:solidFill>
                  <a:srgbClr val="0000FF"/>
                </a:solidFill>
              </a:rPr>
              <a:t>2</a:t>
            </a:r>
            <a:r>
              <a:rPr lang="en-US" altLang="en-US" sz="1800" dirty="0">
                <a:solidFill>
                  <a:srgbClr val="0000FF"/>
                </a:solidFill>
              </a:rPr>
              <a:t> +0</a:t>
            </a:r>
            <a:r>
              <a:rPr lang="en-US" altLang="en-US" sz="1800" dirty="0">
                <a:solidFill>
                  <a:srgbClr val="0000FF"/>
                </a:solidFill>
                <a:latin typeface="Symbol" charset="2"/>
              </a:rPr>
              <a:t>g</a:t>
            </a:r>
            <a:r>
              <a:rPr lang="en-US" altLang="en-US" sz="1800" baseline="30000" dirty="0">
                <a:solidFill>
                  <a:srgbClr val="0000FF"/>
                </a:solidFill>
              </a:rPr>
              <a:t>3</a:t>
            </a:r>
            <a:r>
              <a:rPr lang="en-US" altLang="en-US" sz="1800" dirty="0">
                <a:solidFill>
                  <a:srgbClr val="0000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155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8534" grpId="0"/>
      <p:bldP spid="618540" grpId="0"/>
      <p:bldP spid="618541" grpId="0"/>
      <p:bldP spid="618542" grpId="0"/>
      <p:bldP spid="618543" grpId="0"/>
      <p:bldP spid="61854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Reinforcement Learning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What happens if we don</a:t>
            </a:r>
            <a:r>
              <a:rPr lang="ja-JP" altLang="en-US">
                <a:ea typeface="ＭＳ Ｐゴシック" charset="-128"/>
              </a:rPr>
              <a:t>’</a:t>
            </a:r>
            <a:r>
              <a:rPr lang="en-US" altLang="ja-JP" dirty="0">
                <a:ea typeface="ＭＳ Ｐゴシック" charset="-128"/>
              </a:rPr>
              <a:t>t have the whole MDP?</a:t>
            </a:r>
          </a:p>
          <a:p>
            <a:pPr lvl="1" eaLnBrk="1" hangingPunct="1"/>
            <a:r>
              <a:rPr lang="en-US" altLang="en-US" dirty="0"/>
              <a:t>We know the states and actions</a:t>
            </a:r>
          </a:p>
          <a:p>
            <a:pPr lvl="1" eaLnBrk="1" hangingPunct="1"/>
            <a:r>
              <a:rPr lang="en-US" altLang="en-US" dirty="0"/>
              <a:t>We don</a:t>
            </a:r>
            <a:r>
              <a:rPr lang="ja-JP" altLang="en-US"/>
              <a:t>’</a:t>
            </a:r>
            <a:r>
              <a:rPr lang="en-US" altLang="ja-JP" dirty="0"/>
              <a:t>t have the system model (transition function) or reward function</a:t>
            </a:r>
          </a:p>
          <a:p>
            <a:pPr lvl="1" eaLnBrk="1" hangingPunct="1"/>
            <a:endParaRPr lang="en-US" altLang="ja-JP" dirty="0"/>
          </a:p>
          <a:p>
            <a:pPr eaLnBrk="1" hangingPunct="1"/>
            <a:r>
              <a:rPr lang="en-US" altLang="en-US" dirty="0">
                <a:ea typeface="ＭＳ Ｐゴシック" charset="-128"/>
              </a:rPr>
              <a:t>We</a:t>
            </a:r>
            <a:r>
              <a:rPr lang="ja-JP" altLang="en-US">
                <a:ea typeface="ＭＳ Ｐゴシック" charset="-128"/>
              </a:rPr>
              <a:t>’</a:t>
            </a:r>
            <a:r>
              <a:rPr lang="en-US" altLang="ja-JP" dirty="0">
                <a:ea typeface="ＭＳ Ｐゴシック" charset="-128"/>
              </a:rPr>
              <a:t>re only allowed to sample from the MDP</a:t>
            </a:r>
          </a:p>
          <a:p>
            <a:pPr lvl="1" eaLnBrk="1" hangingPunct="1"/>
            <a:r>
              <a:rPr lang="en-US" altLang="en-US" dirty="0"/>
              <a:t>Can observe experiences (s, a, r, s</a:t>
            </a:r>
            <a:r>
              <a:rPr lang="ja-JP" altLang="en-US"/>
              <a:t>’</a:t>
            </a:r>
            <a:r>
              <a:rPr lang="en-US" altLang="ja-JP" dirty="0"/>
              <a:t>)</a:t>
            </a:r>
          </a:p>
          <a:p>
            <a:pPr lvl="1" eaLnBrk="1" hangingPunct="1"/>
            <a:r>
              <a:rPr lang="en-US" altLang="en-US" dirty="0"/>
              <a:t>Need to perform actions to generate new experiences</a:t>
            </a:r>
          </a:p>
          <a:p>
            <a:pPr lvl="1" eaLnBrk="1" hangingPunct="1"/>
            <a:endParaRPr lang="en-US" altLang="en-US" dirty="0"/>
          </a:p>
          <a:p>
            <a:pPr eaLnBrk="1" hangingPunct="1"/>
            <a:r>
              <a:rPr lang="en-US" altLang="en-US" dirty="0">
                <a:ea typeface="ＭＳ Ｐゴシック" charset="-128"/>
              </a:rPr>
              <a:t>This is Reinforcement Learning (RL)</a:t>
            </a:r>
          </a:p>
          <a:p>
            <a:pPr lvl="1" eaLnBrk="1" hangingPunct="1"/>
            <a:r>
              <a:rPr lang="en-US" altLang="en-US" dirty="0"/>
              <a:t>Sometimes called Approximate Dynamic Programming (ADP)</a:t>
            </a:r>
          </a:p>
        </p:txBody>
      </p:sp>
    </p:spTree>
    <p:extLst>
      <p:ext uri="{BB962C8B-B14F-4D97-AF65-F5344CB8AC3E}">
        <p14:creationId xmlns:p14="http://schemas.microsoft.com/office/powerpoint/2010/main" val="938150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Learning Value Functions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We still want to learn a value function</a:t>
            </a:r>
          </a:p>
          <a:p>
            <a:pPr lvl="1" eaLnBrk="1" hangingPunct="1"/>
            <a:r>
              <a:rPr lang="en-US" altLang="en-US" dirty="0"/>
              <a:t>We</a:t>
            </a:r>
            <a:r>
              <a:rPr lang="ja-JP" altLang="en-US"/>
              <a:t>’</a:t>
            </a:r>
            <a:r>
              <a:rPr lang="en-US" altLang="ja-JP" dirty="0"/>
              <a:t>re forced to approximate it iteratively</a:t>
            </a:r>
          </a:p>
          <a:p>
            <a:pPr lvl="1" eaLnBrk="1" hangingPunct="1"/>
            <a:r>
              <a:rPr lang="en-US" altLang="en-US" dirty="0"/>
              <a:t>Based on direct experience of the world</a:t>
            </a:r>
          </a:p>
          <a:p>
            <a:pPr eaLnBrk="1" hangingPunct="1"/>
            <a:endParaRPr lang="en-US" altLang="en-US" dirty="0">
              <a:ea typeface="ＭＳ Ｐゴシック" charset="-128"/>
            </a:endParaRPr>
          </a:p>
          <a:p>
            <a:pPr eaLnBrk="1" hangingPunct="1"/>
            <a:r>
              <a:rPr lang="en-US" altLang="en-US" dirty="0">
                <a:ea typeface="ＭＳ Ｐゴシック" charset="-128"/>
              </a:rPr>
              <a:t>Four main algorithms</a:t>
            </a:r>
          </a:p>
          <a:p>
            <a:pPr lvl="1" eaLnBrk="1" hangingPunct="1"/>
            <a:r>
              <a:rPr lang="en-US" altLang="en-US" dirty="0"/>
              <a:t>Certainty equivalence</a:t>
            </a:r>
          </a:p>
          <a:p>
            <a:pPr lvl="1" eaLnBrk="1" hangingPunct="1"/>
            <a:r>
              <a:rPr lang="en-US" altLang="en-US" dirty="0"/>
              <a:t>TD </a:t>
            </a:r>
            <a:r>
              <a:rPr lang="en-US" altLang="en-US" dirty="0">
                <a:latin typeface="Symbol" charset="2"/>
              </a:rPr>
              <a:t>l</a:t>
            </a:r>
            <a:r>
              <a:rPr lang="en-US" altLang="en-US" dirty="0"/>
              <a:t> learning</a:t>
            </a:r>
          </a:p>
          <a:p>
            <a:pPr lvl="1" eaLnBrk="1" hangingPunct="1"/>
            <a:r>
              <a:rPr lang="en-US" altLang="en-US" dirty="0"/>
              <a:t>Q-learning</a:t>
            </a:r>
          </a:p>
          <a:p>
            <a:pPr lvl="1" eaLnBrk="1" hangingPunct="1"/>
            <a:r>
              <a:rPr lang="en-US" altLang="en-US" dirty="0"/>
              <a:t>SARSA</a:t>
            </a:r>
          </a:p>
        </p:txBody>
      </p:sp>
      <p:sp>
        <p:nvSpPr>
          <p:cNvPr id="35844" name="Oval 4"/>
          <p:cNvSpPr>
            <a:spLocks noChangeArrowheads="1"/>
          </p:cNvSpPr>
          <p:nvPr/>
        </p:nvSpPr>
        <p:spPr bwMode="auto">
          <a:xfrm>
            <a:off x="542925" y="4286250"/>
            <a:ext cx="3457575" cy="1628775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2333274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49212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How are we going to do this?</a:t>
            </a:r>
          </a:p>
        </p:txBody>
      </p:sp>
      <p:sp>
        <p:nvSpPr>
          <p:cNvPr id="37891" name="Rectangle 38"/>
          <p:cNvSpPr>
            <a:spLocks noGrp="1" noChangeArrowheads="1"/>
          </p:cNvSpPr>
          <p:nvPr>
            <p:ph type="body" sz="half" idx="2"/>
          </p:nvPr>
        </p:nvSpPr>
        <p:spPr>
          <a:xfrm>
            <a:off x="6248400" y="1295401"/>
            <a:ext cx="4038600" cy="4983163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Reward whole policies?</a:t>
            </a:r>
          </a:p>
          <a:p>
            <a:pPr lvl="1" eaLnBrk="1" hangingPunct="1"/>
            <a:r>
              <a:rPr lang="en-US" altLang="en-US"/>
              <a:t>That could be a pain</a:t>
            </a:r>
          </a:p>
          <a:p>
            <a:pPr lvl="1" eaLnBrk="1" hangingPunct="1"/>
            <a:endParaRPr lang="en-US" altLang="en-US"/>
          </a:p>
          <a:p>
            <a:pPr eaLnBrk="1" hangingPunct="1"/>
            <a:r>
              <a:rPr lang="en-US" altLang="en-US">
                <a:ea typeface="ＭＳ Ｐゴシック" charset="-128"/>
              </a:rPr>
              <a:t>What about incremental rewards?</a:t>
            </a:r>
          </a:p>
          <a:p>
            <a:pPr lvl="1" eaLnBrk="1" hangingPunct="1"/>
            <a:r>
              <a:rPr lang="en-US" altLang="en-US"/>
              <a:t>Everything has a reward of  0 except for the goal</a:t>
            </a:r>
          </a:p>
          <a:p>
            <a:pPr lvl="1" eaLnBrk="1" hangingPunct="1"/>
            <a:endParaRPr lang="en-US" altLang="en-US"/>
          </a:p>
          <a:p>
            <a:pPr eaLnBrk="1" hangingPunct="1"/>
            <a:r>
              <a:rPr lang="en-US" altLang="en-US">
                <a:ea typeface="ＭＳ Ｐゴシック" charset="-128"/>
              </a:rPr>
              <a:t>Now what???</a:t>
            </a:r>
          </a:p>
          <a:p>
            <a:pPr eaLnBrk="1" hangingPunct="1"/>
            <a:endParaRPr lang="en-US" altLang="en-US">
              <a:ea typeface="ＭＳ Ｐゴシック" charset="-128"/>
            </a:endParaRPr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2057400" y="1447801"/>
            <a:ext cx="3124200" cy="2970213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7893" name="Line 5"/>
          <p:cNvSpPr>
            <a:spLocks noChangeShapeType="1"/>
          </p:cNvSpPr>
          <p:nvPr/>
        </p:nvSpPr>
        <p:spPr bwMode="auto">
          <a:xfrm>
            <a:off x="3097214" y="1447801"/>
            <a:ext cx="1587" cy="2970213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4" name="Line 6"/>
          <p:cNvSpPr>
            <a:spLocks noChangeShapeType="1"/>
          </p:cNvSpPr>
          <p:nvPr/>
        </p:nvSpPr>
        <p:spPr bwMode="auto">
          <a:xfrm>
            <a:off x="4140200" y="1447801"/>
            <a:ext cx="1588" cy="2970213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5" name="Line 7"/>
          <p:cNvSpPr>
            <a:spLocks noChangeShapeType="1"/>
          </p:cNvSpPr>
          <p:nvPr/>
        </p:nvSpPr>
        <p:spPr bwMode="auto">
          <a:xfrm>
            <a:off x="3619500" y="1447801"/>
            <a:ext cx="1588" cy="2970213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6" name="Line 8"/>
          <p:cNvSpPr>
            <a:spLocks noChangeShapeType="1"/>
          </p:cNvSpPr>
          <p:nvPr/>
        </p:nvSpPr>
        <p:spPr bwMode="auto">
          <a:xfrm>
            <a:off x="4660901" y="1447801"/>
            <a:ext cx="3175" cy="2970213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7" name="Line 9"/>
          <p:cNvSpPr>
            <a:spLocks noChangeShapeType="1"/>
          </p:cNvSpPr>
          <p:nvPr/>
        </p:nvSpPr>
        <p:spPr bwMode="auto">
          <a:xfrm rot="-5400000">
            <a:off x="3618706" y="2362994"/>
            <a:ext cx="1588" cy="31242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8" name="Line 10"/>
          <p:cNvSpPr>
            <a:spLocks noChangeShapeType="1"/>
          </p:cNvSpPr>
          <p:nvPr/>
        </p:nvSpPr>
        <p:spPr bwMode="auto">
          <a:xfrm rot="-5400000">
            <a:off x="3618707" y="1866107"/>
            <a:ext cx="1587" cy="31242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9" name="Line 11"/>
          <p:cNvSpPr>
            <a:spLocks noChangeShapeType="1"/>
          </p:cNvSpPr>
          <p:nvPr/>
        </p:nvSpPr>
        <p:spPr bwMode="auto">
          <a:xfrm rot="-5400000">
            <a:off x="3618706" y="1372394"/>
            <a:ext cx="1588" cy="31242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0" name="Line 12"/>
          <p:cNvSpPr>
            <a:spLocks noChangeShapeType="1"/>
          </p:cNvSpPr>
          <p:nvPr/>
        </p:nvSpPr>
        <p:spPr bwMode="auto">
          <a:xfrm rot="-5400000">
            <a:off x="3618707" y="875507"/>
            <a:ext cx="1587" cy="31242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1" name="Line 13"/>
          <p:cNvSpPr>
            <a:spLocks noChangeShapeType="1"/>
          </p:cNvSpPr>
          <p:nvPr/>
        </p:nvSpPr>
        <p:spPr bwMode="auto">
          <a:xfrm>
            <a:off x="2578100" y="1447801"/>
            <a:ext cx="1588" cy="2970213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2" name="Line 14"/>
          <p:cNvSpPr>
            <a:spLocks noChangeShapeType="1"/>
          </p:cNvSpPr>
          <p:nvPr/>
        </p:nvSpPr>
        <p:spPr bwMode="auto">
          <a:xfrm rot="-5400000">
            <a:off x="3617913" y="381001"/>
            <a:ext cx="3175" cy="31242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3" name="Text Box 15"/>
          <p:cNvSpPr txBox="1">
            <a:spLocks noChangeArrowheads="1"/>
          </p:cNvSpPr>
          <p:nvPr/>
        </p:nvSpPr>
        <p:spPr bwMode="auto">
          <a:xfrm>
            <a:off x="2057400" y="39243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S</a:t>
            </a:r>
          </a:p>
        </p:txBody>
      </p:sp>
      <p:sp>
        <p:nvSpPr>
          <p:cNvPr id="37904" name="Text Box 16"/>
          <p:cNvSpPr txBox="1">
            <a:spLocks noChangeArrowheads="1"/>
          </p:cNvSpPr>
          <p:nvPr/>
        </p:nvSpPr>
        <p:spPr bwMode="auto">
          <a:xfrm>
            <a:off x="4638675" y="1528763"/>
            <a:ext cx="361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G</a:t>
            </a:r>
          </a:p>
        </p:txBody>
      </p:sp>
      <p:grpSp>
        <p:nvGrpSpPr>
          <p:cNvPr id="37905" name="Group 26"/>
          <p:cNvGrpSpPr>
            <a:grpSpLocks/>
          </p:cNvGrpSpPr>
          <p:nvPr/>
        </p:nvGrpSpPr>
        <p:grpSpPr bwMode="auto">
          <a:xfrm>
            <a:off x="2446339" y="2686050"/>
            <a:ext cx="2344737" cy="1360488"/>
            <a:chOff x="864" y="2736"/>
            <a:chExt cx="1037" cy="633"/>
          </a:xfrm>
        </p:grpSpPr>
        <p:sp>
          <p:nvSpPr>
            <p:cNvPr id="37911" name="Line 27"/>
            <p:cNvSpPr>
              <a:spLocks noChangeShapeType="1"/>
            </p:cNvSpPr>
            <p:nvPr/>
          </p:nvSpPr>
          <p:spPr bwMode="auto">
            <a:xfrm flipV="1">
              <a:off x="864" y="2736"/>
              <a:ext cx="404" cy="633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12" name="Line 28"/>
            <p:cNvSpPr>
              <a:spLocks noChangeShapeType="1"/>
            </p:cNvSpPr>
            <p:nvPr/>
          </p:nvSpPr>
          <p:spPr bwMode="auto">
            <a:xfrm>
              <a:off x="1498" y="2736"/>
              <a:ext cx="403" cy="633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13" name="Line 29"/>
            <p:cNvSpPr>
              <a:spLocks noChangeShapeType="1"/>
            </p:cNvSpPr>
            <p:nvPr/>
          </p:nvSpPr>
          <p:spPr bwMode="auto">
            <a:xfrm>
              <a:off x="1267" y="2736"/>
              <a:ext cx="230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7906" name="Line 33"/>
          <p:cNvSpPr>
            <a:spLocks noChangeShapeType="1"/>
          </p:cNvSpPr>
          <p:nvPr/>
        </p:nvSpPr>
        <p:spPr bwMode="auto">
          <a:xfrm flipV="1">
            <a:off x="2362200" y="1752600"/>
            <a:ext cx="0" cy="2274888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7" name="Line 34"/>
          <p:cNvSpPr>
            <a:spLocks noChangeShapeType="1"/>
          </p:cNvSpPr>
          <p:nvPr/>
        </p:nvSpPr>
        <p:spPr bwMode="auto">
          <a:xfrm>
            <a:off x="2362200" y="1676400"/>
            <a:ext cx="23622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8" name="Line 35"/>
          <p:cNvSpPr>
            <a:spLocks noChangeShapeType="1"/>
          </p:cNvSpPr>
          <p:nvPr/>
        </p:nvSpPr>
        <p:spPr bwMode="auto">
          <a:xfrm flipV="1">
            <a:off x="3352800" y="1828800"/>
            <a:ext cx="990600" cy="838200"/>
          </a:xfrm>
          <a:prstGeom prst="line">
            <a:avLst/>
          </a:prstGeom>
          <a:noFill/>
          <a:ln w="38100">
            <a:solidFill>
              <a:srgbClr val="339966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9" name="Line 36"/>
          <p:cNvSpPr>
            <a:spLocks noChangeShapeType="1"/>
          </p:cNvSpPr>
          <p:nvPr/>
        </p:nvSpPr>
        <p:spPr bwMode="auto">
          <a:xfrm>
            <a:off x="4343400" y="1828800"/>
            <a:ext cx="381000" cy="0"/>
          </a:xfrm>
          <a:prstGeom prst="line">
            <a:avLst/>
          </a:prstGeom>
          <a:noFill/>
          <a:ln w="38100">
            <a:solidFill>
              <a:srgbClr val="339966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10" name="Text Box 39"/>
          <p:cNvSpPr txBox="1">
            <a:spLocks noChangeArrowheads="1"/>
          </p:cNvSpPr>
          <p:nvPr/>
        </p:nvSpPr>
        <p:spPr bwMode="auto">
          <a:xfrm>
            <a:off x="5181600" y="1066800"/>
            <a:ext cx="793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100 </a:t>
            </a:r>
          </a:p>
          <a:p>
            <a:pPr eaLnBrk="1" hangingPunct="1"/>
            <a:r>
              <a:rPr lang="en-US" altLang="en-US" sz="1800"/>
              <a:t>points</a:t>
            </a:r>
          </a:p>
        </p:txBody>
      </p:sp>
    </p:spTree>
    <p:extLst>
      <p:ext uri="{BB962C8B-B14F-4D97-AF65-F5344CB8AC3E}">
        <p14:creationId xmlns:p14="http://schemas.microsoft.com/office/powerpoint/2010/main" val="270573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  <a:sym typeface="Symbol" charset="2"/>
              </a:rPr>
              <a:t>Exploration vs. Exploitation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  <a:sym typeface="Symbol" charset="2"/>
              </a:rPr>
              <a:t>We want to pick good actions most of the time, but also do some exploration</a:t>
            </a:r>
          </a:p>
          <a:p>
            <a:pPr eaLnBrk="1" hangingPunct="1"/>
            <a:endParaRPr lang="en-US" altLang="en-US">
              <a:ea typeface="ＭＳ Ｐゴシック" charset="-128"/>
              <a:sym typeface="Symbol" charset="2"/>
            </a:endParaRPr>
          </a:p>
          <a:p>
            <a:pPr eaLnBrk="1" hangingPunct="1"/>
            <a:r>
              <a:rPr lang="en-US" altLang="en-US">
                <a:ea typeface="ＭＳ Ｐゴシック" charset="-128"/>
                <a:sym typeface="Symbol" charset="2"/>
              </a:rPr>
              <a:t>Exploring means we can learn better policies</a:t>
            </a:r>
          </a:p>
          <a:p>
            <a:pPr eaLnBrk="1" hangingPunct="1"/>
            <a:endParaRPr lang="en-US" altLang="en-US">
              <a:ea typeface="ＭＳ Ｐゴシック" charset="-128"/>
              <a:sym typeface="Symbol" charset="2"/>
            </a:endParaRPr>
          </a:p>
          <a:p>
            <a:pPr eaLnBrk="1" hangingPunct="1"/>
            <a:r>
              <a:rPr lang="en-US" altLang="en-US">
                <a:ea typeface="ＭＳ Ｐゴシック" charset="-128"/>
                <a:sym typeface="Symbol" charset="2"/>
              </a:rPr>
              <a:t>But, we want to balance known good actions with exploratory ones</a:t>
            </a:r>
          </a:p>
          <a:p>
            <a:pPr eaLnBrk="1" hangingPunct="1"/>
            <a:endParaRPr lang="en-US" altLang="en-US">
              <a:ea typeface="ＭＳ Ｐゴシック" charset="-128"/>
              <a:sym typeface="Symbol" charset="2"/>
            </a:endParaRPr>
          </a:p>
          <a:p>
            <a:pPr eaLnBrk="1" hangingPunct="1"/>
            <a:r>
              <a:rPr lang="en-US" altLang="en-US">
                <a:ea typeface="ＭＳ Ｐゴシック" charset="-128"/>
                <a:sym typeface="Symbol" charset="2"/>
              </a:rPr>
              <a:t>This is the </a:t>
            </a:r>
            <a:r>
              <a:rPr lang="en-US" altLang="en-US" b="1">
                <a:ea typeface="ＭＳ Ｐゴシック" charset="-128"/>
                <a:sym typeface="Symbol" charset="2"/>
              </a:rPr>
              <a:t>exploration/exploitation</a:t>
            </a:r>
            <a:r>
              <a:rPr lang="en-US" altLang="en-US">
                <a:ea typeface="ＭＳ Ｐゴシック" charset="-128"/>
                <a:sym typeface="Symbol" charset="2"/>
              </a:rPr>
              <a:t> problem</a:t>
            </a:r>
          </a:p>
        </p:txBody>
      </p:sp>
    </p:spTree>
    <p:extLst>
      <p:ext uri="{BB962C8B-B14F-4D97-AF65-F5344CB8AC3E}">
        <p14:creationId xmlns:p14="http://schemas.microsoft.com/office/powerpoint/2010/main" val="2981711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On-Policy vs. Off Policy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On-policy algorithms</a:t>
            </a:r>
          </a:p>
          <a:p>
            <a:pPr lvl="1" eaLnBrk="1" hangingPunct="1"/>
            <a:r>
              <a:rPr lang="en-US" altLang="en-US"/>
              <a:t>Final policy is influenced by the exploration policy</a:t>
            </a:r>
          </a:p>
          <a:p>
            <a:pPr lvl="1" eaLnBrk="1" hangingPunct="1"/>
            <a:r>
              <a:rPr lang="en-US" altLang="en-US"/>
              <a:t>Generally, the exploration policy needs to be </a:t>
            </a:r>
            <a:r>
              <a:rPr lang="ja-JP" altLang="en-US"/>
              <a:t>“</a:t>
            </a:r>
            <a:r>
              <a:rPr lang="en-US" altLang="ja-JP"/>
              <a:t>close</a:t>
            </a:r>
            <a:r>
              <a:rPr lang="ja-JP" altLang="en-US"/>
              <a:t>”</a:t>
            </a:r>
            <a:r>
              <a:rPr lang="en-US" altLang="ja-JP"/>
              <a:t> to the final policy</a:t>
            </a:r>
          </a:p>
          <a:p>
            <a:pPr lvl="1" eaLnBrk="1" hangingPunct="1"/>
            <a:r>
              <a:rPr lang="en-US" altLang="en-US"/>
              <a:t>Can get stuck in local maxima</a:t>
            </a:r>
          </a:p>
          <a:p>
            <a:pPr lvl="1" eaLnBrk="1" hangingPunct="1"/>
            <a:endParaRPr lang="en-US" altLang="en-US"/>
          </a:p>
          <a:p>
            <a:pPr eaLnBrk="1" hangingPunct="1"/>
            <a:r>
              <a:rPr lang="en-US" altLang="en-US">
                <a:ea typeface="ＭＳ Ｐゴシック" charset="-128"/>
              </a:rPr>
              <a:t>Off-policy algorithms</a:t>
            </a:r>
          </a:p>
          <a:p>
            <a:pPr lvl="1" eaLnBrk="1" hangingPunct="1"/>
            <a:r>
              <a:rPr lang="en-US" altLang="en-US"/>
              <a:t>Final policy is independent of exploration policy</a:t>
            </a:r>
          </a:p>
          <a:p>
            <a:pPr lvl="1" eaLnBrk="1" hangingPunct="1"/>
            <a:r>
              <a:rPr lang="en-US" altLang="en-US"/>
              <a:t>Can use arbitrary exploration policies</a:t>
            </a:r>
          </a:p>
          <a:p>
            <a:pPr lvl="1" eaLnBrk="1" hangingPunct="1"/>
            <a:r>
              <a:rPr lang="en-US" altLang="en-US"/>
              <a:t>Will not get stuck in local maxima</a:t>
            </a:r>
          </a:p>
        </p:txBody>
      </p:sp>
      <p:sp>
        <p:nvSpPr>
          <p:cNvPr id="632836" name="Text Box 4"/>
          <p:cNvSpPr txBox="1">
            <a:spLocks noChangeArrowheads="1"/>
          </p:cNvSpPr>
          <p:nvPr/>
        </p:nvSpPr>
        <p:spPr bwMode="auto">
          <a:xfrm rot="626275">
            <a:off x="7486649" y="3680619"/>
            <a:ext cx="15636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1800" dirty="0">
                <a:solidFill>
                  <a:srgbClr val="CC0000"/>
                </a:solidFill>
                <a:latin typeface="Comic Sans MS" charset="0"/>
              </a:rPr>
              <a:t>Given enough</a:t>
            </a:r>
          </a:p>
          <a:p>
            <a:pPr algn="ctr" eaLnBrk="1" hangingPunct="1"/>
            <a:r>
              <a:rPr lang="en-US" altLang="en-US" sz="1800" dirty="0">
                <a:solidFill>
                  <a:srgbClr val="CC0000"/>
                </a:solidFill>
                <a:latin typeface="Comic Sans MS" charset="0"/>
              </a:rPr>
              <a:t>experience</a:t>
            </a:r>
          </a:p>
        </p:txBody>
      </p:sp>
    </p:spTree>
    <p:extLst>
      <p:ext uri="{BB962C8B-B14F-4D97-AF65-F5344CB8AC3E}">
        <p14:creationId xmlns:p14="http://schemas.microsoft.com/office/powerpoint/2010/main" val="160588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283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  <a:sym typeface="Symbol" charset="2"/>
              </a:rPr>
              <a:t>Picking Actions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buFontTx/>
              <a:buNone/>
            </a:pPr>
            <a:r>
              <a:rPr lang="en-US" altLang="en-US" dirty="0">
                <a:latin typeface="Symbol" charset="2"/>
                <a:ea typeface="ＭＳ Ｐゴシック" charset="-128"/>
                <a:sym typeface="Symbol" charset="2"/>
              </a:rPr>
              <a:t>e</a:t>
            </a:r>
            <a:r>
              <a:rPr lang="en-US" altLang="en-US" dirty="0">
                <a:ea typeface="ＭＳ Ｐゴシック" charset="-128"/>
                <a:sym typeface="Symbol" charset="2"/>
              </a:rPr>
              <a:t>-greedy</a:t>
            </a:r>
          </a:p>
          <a:p>
            <a:pPr lvl="1" eaLnBrk="1" hangingPunct="1"/>
            <a:r>
              <a:rPr lang="en-US" altLang="en-US" dirty="0">
                <a:sym typeface="Symbol" charset="2"/>
              </a:rPr>
              <a:t>Pick best (greedy) action with probability 1 - </a:t>
            </a:r>
            <a:r>
              <a:rPr lang="en-US" altLang="en-US" dirty="0">
                <a:latin typeface="Symbol" charset="2"/>
                <a:sym typeface="Symbol" charset="2"/>
              </a:rPr>
              <a:t>e</a:t>
            </a:r>
          </a:p>
          <a:p>
            <a:pPr lvl="1" eaLnBrk="1" hangingPunct="1"/>
            <a:r>
              <a:rPr lang="en-US" altLang="en-US" dirty="0">
                <a:sym typeface="Symbol" charset="2"/>
              </a:rPr>
              <a:t>Otherwise, pick a random action</a:t>
            </a:r>
          </a:p>
          <a:p>
            <a:pPr eaLnBrk="1" hangingPunct="1"/>
            <a:r>
              <a:rPr lang="en-US" altLang="en-US" dirty="0">
                <a:ea typeface="ＭＳ Ｐゴシック" charset="-128"/>
                <a:sym typeface="Symbol" charset="2"/>
              </a:rPr>
              <a:t>Boltzmann (Soft-Max)</a:t>
            </a:r>
          </a:p>
          <a:p>
            <a:pPr lvl="1" eaLnBrk="1" hangingPunct="1"/>
            <a:r>
              <a:rPr lang="en-US" altLang="en-US" dirty="0">
                <a:sym typeface="Symbol" charset="2"/>
              </a:rPr>
              <a:t>Pick an action based on its Q-value</a:t>
            </a:r>
          </a:p>
          <a:p>
            <a:pPr lvl="1" eaLnBrk="1" hangingPunct="1"/>
            <a:endParaRPr lang="en-US" altLang="en-US" dirty="0">
              <a:sym typeface="Symbol" charset="2"/>
            </a:endParaRPr>
          </a:p>
          <a:p>
            <a:pPr lvl="1" eaLnBrk="1" hangingPunct="1">
              <a:buFontTx/>
              <a:buNone/>
            </a:pPr>
            <a:r>
              <a:rPr lang="en-US" altLang="en-US" dirty="0">
                <a:sym typeface="Symbol" charset="2"/>
              </a:rPr>
              <a:t>                                   </a:t>
            </a:r>
          </a:p>
          <a:p>
            <a:pPr lvl="1" eaLnBrk="1" hangingPunct="1">
              <a:buFontTx/>
              <a:buNone/>
            </a:pPr>
            <a:endParaRPr lang="en-US" altLang="en-US" dirty="0">
              <a:sym typeface="Symbol" charset="2"/>
            </a:endParaRPr>
          </a:p>
          <a:p>
            <a:pPr lvl="1" eaLnBrk="1" hangingPunct="1">
              <a:buFontTx/>
              <a:buNone/>
            </a:pPr>
            <a:endParaRPr lang="en-US" altLang="en-US" dirty="0">
              <a:sym typeface="Symbol" charset="2"/>
            </a:endParaRPr>
          </a:p>
          <a:p>
            <a:pPr lvl="1" eaLnBrk="1" hangingPunct="1">
              <a:buFontTx/>
              <a:buNone/>
            </a:pPr>
            <a:endParaRPr lang="en-US" altLang="en-US" dirty="0">
              <a:sym typeface="Symbol" charset="2"/>
            </a:endParaRPr>
          </a:p>
          <a:p>
            <a:pPr lvl="1" eaLnBrk="1" hangingPunct="1">
              <a:buFontTx/>
              <a:buNone/>
            </a:pPr>
            <a:r>
              <a:rPr lang="en-US" altLang="en-US" dirty="0">
                <a:sym typeface="Symbol" charset="2"/>
              </a:rPr>
              <a:t>…where </a:t>
            </a:r>
            <a:r>
              <a:rPr lang="en-US" altLang="en-US" dirty="0">
                <a:latin typeface="Symbol" charset="2"/>
                <a:sym typeface="Symbol" charset="2"/>
              </a:rPr>
              <a:t>t</a:t>
            </a:r>
            <a:r>
              <a:rPr lang="en-US" altLang="en-US" dirty="0">
                <a:sym typeface="Symbol" charset="2"/>
              </a:rPr>
              <a:t> is the </a:t>
            </a:r>
            <a:r>
              <a:rPr lang="ja-JP" altLang="en-US" dirty="0">
                <a:sym typeface="Symbol" charset="2"/>
              </a:rPr>
              <a:t>“</a:t>
            </a:r>
            <a:r>
              <a:rPr lang="en-US" altLang="ja-JP" dirty="0">
                <a:sym typeface="Symbol" charset="2"/>
              </a:rPr>
              <a:t>temperature</a:t>
            </a:r>
            <a:r>
              <a:rPr lang="ja-JP" altLang="en-US" dirty="0">
                <a:sym typeface="Symbol" charset="2"/>
              </a:rPr>
              <a:t>”</a:t>
            </a:r>
            <a:endParaRPr lang="en-US" altLang="en-US" dirty="0">
              <a:sym typeface="Symbol" charset="2"/>
            </a:endParaRPr>
          </a:p>
        </p:txBody>
      </p:sp>
      <p:graphicFrame>
        <p:nvGraphicFramePr>
          <p:cNvPr id="40964" name="Object 4"/>
          <p:cNvGraphicFramePr>
            <a:graphicFrameLocks noChangeAspect="1"/>
          </p:cNvGraphicFramePr>
          <p:nvPr/>
        </p:nvGraphicFramePr>
        <p:xfrm>
          <a:off x="5334000" y="3505200"/>
          <a:ext cx="4364038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5" name="Equation" r:id="rId3" imgW="1333500" imgH="812800" progId="Equation.3">
                  <p:embed/>
                </p:oleObj>
              </mc:Choice>
              <mc:Fallback>
                <p:oleObj name="Equation" r:id="rId3" imgW="1333500" imgH="812800" progId="Equation.3">
                  <p:embed/>
                  <p:pic>
                    <p:nvPicPr>
                      <p:cNvPr id="4096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3505200"/>
                        <a:ext cx="4364038" cy="266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5048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TD</a:t>
            </a:r>
            <a:r>
              <a:rPr lang="en-US" altLang="en-US">
                <a:latin typeface="Math1Mono" charset="0"/>
                <a:ea typeface="ＭＳ Ｐゴシック" charset="-128"/>
              </a:rPr>
              <a:t>(l)</a:t>
            </a:r>
            <a:endParaRPr lang="en-US" altLang="en-US">
              <a:ea typeface="ＭＳ Ｐゴシック" charset="-128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3200" dirty="0">
                <a:ea typeface="ＭＳ Ｐゴシック" charset="-128"/>
              </a:rPr>
              <a:t>TD-learning estimates the value function directly</a:t>
            </a:r>
          </a:p>
          <a:p>
            <a:pPr lvl="1" eaLnBrk="1" hangingPunct="1"/>
            <a:r>
              <a:rPr lang="en-US" altLang="en-US" sz="2800" dirty="0"/>
              <a:t>Don</a:t>
            </a:r>
            <a:r>
              <a:rPr lang="ja-JP" altLang="en-US" sz="2800"/>
              <a:t>’</a:t>
            </a:r>
            <a:r>
              <a:rPr lang="en-US" altLang="ja-JP" sz="2800" dirty="0"/>
              <a:t>t try to learn the underlying MDP</a:t>
            </a:r>
          </a:p>
          <a:p>
            <a:pPr lvl="1" eaLnBrk="1" hangingPunct="1"/>
            <a:endParaRPr lang="en-US" altLang="en-US" sz="2800" dirty="0"/>
          </a:p>
          <a:p>
            <a:pPr eaLnBrk="1" hangingPunct="1"/>
            <a:r>
              <a:rPr lang="en-US" altLang="en-US" sz="3200" dirty="0">
                <a:ea typeface="ＭＳ Ｐゴシック" charset="-128"/>
              </a:rPr>
              <a:t>Keep an estimate of </a:t>
            </a:r>
            <a:r>
              <a:rPr lang="en-US" altLang="en-US" sz="3200" dirty="0" err="1">
                <a:ea typeface="ＭＳ Ｐゴシック" charset="-128"/>
              </a:rPr>
              <a:t>V</a:t>
            </a:r>
            <a:r>
              <a:rPr lang="en-US" altLang="en-US" sz="3200" baseline="30000" dirty="0" err="1">
                <a:latin typeface="Symbol" charset="2"/>
                <a:ea typeface="ＭＳ Ｐゴシック" charset="-128"/>
              </a:rPr>
              <a:t>p</a:t>
            </a:r>
            <a:r>
              <a:rPr lang="en-US" altLang="en-US" sz="3200" dirty="0">
                <a:ea typeface="ＭＳ Ｐゴシック" charset="-128"/>
              </a:rPr>
              <a:t>(s) in a table</a:t>
            </a:r>
          </a:p>
          <a:p>
            <a:pPr lvl="1" eaLnBrk="1" hangingPunct="1"/>
            <a:r>
              <a:rPr lang="en-US" altLang="en-US" sz="2800" dirty="0"/>
              <a:t>Update these estimates as we gather more experience</a:t>
            </a:r>
          </a:p>
          <a:p>
            <a:pPr lvl="1" eaLnBrk="1" hangingPunct="1"/>
            <a:r>
              <a:rPr lang="en-US" altLang="en-US" sz="2800" dirty="0"/>
              <a:t>Estimates depend on exploration policy, </a:t>
            </a:r>
            <a:r>
              <a:rPr lang="en-US" altLang="en-US" sz="2800" dirty="0">
                <a:latin typeface="Symbol" charset="2"/>
              </a:rPr>
              <a:t>p</a:t>
            </a:r>
            <a:endParaRPr lang="en-US" altLang="en-US" sz="2800" dirty="0"/>
          </a:p>
          <a:p>
            <a:pPr lvl="1" eaLnBrk="1" hangingPunct="1"/>
            <a:r>
              <a:rPr lang="en-US" altLang="en-US" sz="2800" dirty="0"/>
              <a:t>TD is an on-policy method</a:t>
            </a:r>
          </a:p>
        </p:txBody>
      </p:sp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9677401" y="6024563"/>
            <a:ext cx="10906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400">
                <a:solidFill>
                  <a:srgbClr val="0000FF"/>
                </a:solidFill>
              </a:rPr>
              <a:t>[Sutton, 88]</a:t>
            </a:r>
          </a:p>
        </p:txBody>
      </p:sp>
    </p:spTree>
    <p:extLst>
      <p:ext uri="{BB962C8B-B14F-4D97-AF65-F5344CB8AC3E}">
        <p14:creationId xmlns:p14="http://schemas.microsoft.com/office/powerpoint/2010/main" val="34593262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">
            <a:extLst>
              <a:ext uri="{FF2B5EF4-FFF2-40B4-BE49-F238E27FC236}">
                <a16:creationId xmlns:a16="http://schemas.microsoft.com/office/drawing/2014/main" id="{C68D98CF-2A82-3844-89CB-9D5EBAC576F8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3200" dirty="0">
                <a:ea typeface="ＭＳ Ｐゴシック" charset="-128"/>
              </a:rPr>
              <a:t>Approach 1: Run the policy until you see the final outcome, then update your value V(S). If G is the final outcome…then</a:t>
            </a:r>
          </a:p>
          <a:p>
            <a:pPr marL="0" indent="0">
              <a:buNone/>
            </a:pPr>
            <a:endParaRPr lang="en-US" altLang="ja-JP" sz="3200" dirty="0">
              <a:ea typeface="ＭＳ Ｐゴシック" charset="-128"/>
            </a:endParaRPr>
          </a:p>
          <a:p>
            <a:pPr marL="0" indent="0">
              <a:buNone/>
            </a:pPr>
            <a:endParaRPr lang="en-US" altLang="ja-JP" sz="3200" dirty="0">
              <a:ea typeface="ＭＳ Ｐゴシック" charset="-128"/>
            </a:endParaRPr>
          </a:p>
          <a:p>
            <a:pPr marL="0" indent="0">
              <a:buNone/>
            </a:pPr>
            <a:endParaRPr lang="en-US" altLang="ja-JP" sz="3200" dirty="0">
              <a:ea typeface="ＭＳ Ｐゴシック" charset="-128"/>
            </a:endParaRPr>
          </a:p>
          <a:p>
            <a:pPr marL="0" indent="0">
              <a:buNone/>
            </a:pPr>
            <a:r>
              <a:rPr lang="en-US" altLang="ja-JP" sz="3200" dirty="0">
                <a:ea typeface="ＭＳ Ｐゴシック" charset="-128"/>
              </a:rPr>
              <a:t>Approach 2: Update as you go, using your existing estimate of state values as your proxy for the final reward </a:t>
            </a:r>
            <a:endParaRPr lang="en-US" altLang="ja-JP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B2E875-A0EA-D649-B6BD-AF3EA549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learning here?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269DE3-F499-D342-89F8-0F7C1478BD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9239" y="5505050"/>
            <a:ext cx="10442721" cy="987825"/>
          </a:xfrm>
        </p:spPr>
      </p:pic>
      <p:pic>
        <p:nvPicPr>
          <p:cNvPr id="10" name="Picture 9" descr="A close up of a clock&#10;&#10;Description automatically generated">
            <a:extLst>
              <a:ext uri="{FF2B5EF4-FFF2-40B4-BE49-F238E27FC236}">
                <a16:creationId xmlns:a16="http://schemas.microsoft.com/office/drawing/2014/main" id="{4EA354A0-A490-754A-A39D-942ECB754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4" y="2886173"/>
            <a:ext cx="7604665" cy="99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18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000" dirty="0">
                <a:ea typeface="SimSun" charset="-122"/>
              </a:rPr>
              <a:t>Reinforcement Learning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2600" y="1690688"/>
            <a:ext cx="7772400" cy="4343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dirty="0">
                <a:ea typeface="SimSun" charset="-122"/>
              </a:rPr>
              <a:t>Task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ea typeface="SimSun" charset="-122"/>
              </a:rPr>
              <a:t>Learn how to behave to achieve a goal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ea typeface="SimSun" charset="-122"/>
              </a:rPr>
              <a:t>Learn through experience from trial and error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altLang="zh-CN" dirty="0">
              <a:ea typeface="SimSun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ea typeface="SimSun" charset="-122"/>
              </a:rPr>
              <a:t>Examples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ea typeface="SimSun" charset="-122"/>
              </a:rPr>
              <a:t>Game playing: The agent knows when it wins, but doesn</a:t>
            </a:r>
            <a:r>
              <a:rPr lang="en-US" altLang="zh-CN" dirty="0">
                <a:latin typeface="Tahoma" charset="0"/>
                <a:ea typeface="SimSun" charset="-122"/>
              </a:rPr>
              <a:t>’</a:t>
            </a:r>
            <a:r>
              <a:rPr lang="en-US" altLang="zh-CN" dirty="0">
                <a:ea typeface="SimSun" charset="-122"/>
              </a:rPr>
              <a:t>t know the appropriate action in each state along the way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altLang="zh-CN" dirty="0">
              <a:ea typeface="SimSun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ea typeface="SimSun" charset="-122"/>
              </a:rPr>
              <a:t>Control: a traffic system can measure the delay of cars, but not know how to decrease it.</a:t>
            </a:r>
            <a:endParaRPr lang="en-US" altLang="zh-CN" sz="1600" i="1" dirty="0">
              <a:solidFill>
                <a:srgbClr val="CC3300"/>
              </a:solidFill>
              <a:ea typeface="SimSun" charset="-12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z="1800" i="1" dirty="0">
              <a:solidFill>
                <a:srgbClr val="CC3300"/>
              </a:solidFill>
              <a:ea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0830327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53E0B1A-78A0-004A-9790-0F069A6112F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The temporal difference 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53E0B1A-78A0-004A-9790-0F069A6112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9BE8EB85-22B1-0448-B148-EBEAB13F5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8640" y="3279912"/>
            <a:ext cx="8839101" cy="1148764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5624E133-0F79-0B4B-A4FB-59558CE90175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3200" dirty="0">
                <a:ea typeface="ＭＳ Ｐゴシック" charset="-128"/>
              </a:rPr>
              <a:t>This is the difference between our current estimate of this state’s value and our bootstrapped estimate of the value, now that we’ve taken an action according to a policy.</a:t>
            </a:r>
          </a:p>
          <a:p>
            <a:pPr marL="0" indent="0">
              <a:buNone/>
            </a:pPr>
            <a:endParaRPr lang="en-US" altLang="ja-JP" sz="3200" dirty="0">
              <a:ea typeface="ＭＳ Ｐゴシック" charset="-128"/>
            </a:endParaRPr>
          </a:p>
          <a:p>
            <a:pPr marL="0" indent="0">
              <a:buNone/>
            </a:pPr>
            <a:endParaRPr lang="en-US" altLang="ja-JP" sz="3200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5580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09E367C-0A32-284C-A49D-D949DFCEF3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79" t="25000" r="18250" b="32917"/>
          <a:stretch/>
        </p:blipFill>
        <p:spPr>
          <a:xfrm>
            <a:off x="209588" y="900113"/>
            <a:ext cx="11982412" cy="5488543"/>
          </a:xfrm>
          <a:prstGeom prst="rect">
            <a:avLst/>
          </a:prstGeom>
        </p:spPr>
      </p:pic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TD(0)-Learning Algorithm</a:t>
            </a:r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8920161" y="4806949"/>
            <a:ext cx="2624139" cy="1200150"/>
          </a:xfrm>
          <a:prstGeom prst="rect">
            <a:avLst/>
          </a:prstGeom>
          <a:noFill/>
          <a:ln w="2540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dirty="0"/>
              <a:t>R = reward</a:t>
            </a:r>
          </a:p>
          <a:p>
            <a:pPr eaLnBrk="1" hangingPunct="1">
              <a:buFont typeface="Symbol" charset="2"/>
              <a:buChar char="a"/>
            </a:pPr>
            <a:r>
              <a:rPr lang="en-US" altLang="en-US" dirty="0"/>
              <a:t>= learning rate</a:t>
            </a:r>
          </a:p>
          <a:p>
            <a:pPr eaLnBrk="1" hangingPunct="1"/>
            <a:r>
              <a:rPr lang="en-US" altLang="en-US" dirty="0">
                <a:latin typeface="Symbol" charset="2"/>
              </a:rPr>
              <a:t>g</a:t>
            </a:r>
            <a:r>
              <a:rPr lang="en-US" altLang="en-US" dirty="0"/>
              <a:t>= discount factor</a:t>
            </a:r>
          </a:p>
        </p:txBody>
      </p:sp>
      <p:sp>
        <p:nvSpPr>
          <p:cNvPr id="43013" name="Rectangle 5"/>
          <p:cNvSpPr>
            <a:spLocks noChangeArrowheads="1"/>
          </p:cNvSpPr>
          <p:nvPr/>
        </p:nvSpPr>
        <p:spPr bwMode="auto">
          <a:xfrm>
            <a:off x="938212" y="6388656"/>
            <a:ext cx="72485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533400" indent="-5334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 dirty="0">
                <a:sym typeface="Symbol" charset="2"/>
              </a:rPr>
              <a:t>this formulation is from Sutton &amp; </a:t>
            </a:r>
            <a:r>
              <a:rPr lang="en-US" altLang="en-US" sz="1800" dirty="0" err="1">
                <a:sym typeface="Symbol" charset="2"/>
              </a:rPr>
              <a:t>Barto</a:t>
            </a:r>
            <a:r>
              <a:rPr lang="ja-JP" altLang="en-US" sz="1800">
                <a:sym typeface="Symbol" charset="2"/>
              </a:rPr>
              <a:t>’</a:t>
            </a:r>
            <a:r>
              <a:rPr lang="en-US" altLang="ja-JP" sz="1800" dirty="0">
                <a:sym typeface="Symbol" charset="2"/>
              </a:rPr>
              <a:t>s </a:t>
            </a:r>
            <a:r>
              <a:rPr lang="ja-JP" altLang="en-US" sz="1800">
                <a:sym typeface="Symbol" charset="2"/>
              </a:rPr>
              <a:t>“</a:t>
            </a:r>
            <a:r>
              <a:rPr lang="en-US" altLang="ja-JP" sz="1800" dirty="0">
                <a:sym typeface="Symbol" charset="2"/>
              </a:rPr>
              <a:t>Reinforcement Learning</a:t>
            </a:r>
            <a:r>
              <a:rPr lang="ja-JP" altLang="en-US" sz="1800">
                <a:sym typeface="Symbol" charset="2"/>
              </a:rPr>
              <a:t>”</a:t>
            </a:r>
            <a:endParaRPr lang="en-US" altLang="en-US" sz="1800" dirty="0">
              <a:sym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842302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DAB8F-0D0C-594D-A014-A9EB3743E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42862"/>
            <a:ext cx="10515600" cy="1325563"/>
          </a:xfrm>
        </p:spPr>
        <p:txBody>
          <a:bodyPr/>
          <a:lstStyle/>
          <a:p>
            <a:r>
              <a:rPr lang="en-US" dirty="0"/>
              <a:t>Driving example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516B20C-8AEE-7B4F-94E2-D15338774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150" y="1250004"/>
            <a:ext cx="8283575" cy="3190234"/>
          </a:xfrm>
          <a:prstGeom prst="rect">
            <a:avLst/>
          </a:prstGeom>
        </p:spPr>
      </p:pic>
      <p:pic>
        <p:nvPicPr>
          <p:cNvPr id="6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2DD2C109-DEF5-B744-B21E-731CC8548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09775" y="4440238"/>
            <a:ext cx="7772400" cy="23749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127AD1-AECA-A24F-BEA3-D59E50DF8DE5}"/>
              </a:ext>
            </a:extLst>
          </p:cNvPr>
          <p:cNvSpPr txBox="1"/>
          <p:nvPr/>
        </p:nvSpPr>
        <p:spPr>
          <a:xfrm>
            <a:off x="3159401" y="1032216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(MC) Waiting till end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8DC10B-BE35-3047-A47B-1B9AD6567ED7}"/>
              </a:ext>
            </a:extLst>
          </p:cNvPr>
          <p:cNvSpPr txBox="1"/>
          <p:nvPr/>
        </p:nvSpPr>
        <p:spPr>
          <a:xfrm>
            <a:off x="6470522" y="1032216"/>
            <a:ext cx="2825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(TD) Updating incrementally</a:t>
            </a:r>
          </a:p>
        </p:txBody>
      </p:sp>
    </p:spTree>
    <p:extLst>
      <p:ext uri="{BB962C8B-B14F-4D97-AF65-F5344CB8AC3E}">
        <p14:creationId xmlns:p14="http://schemas.microsoft.com/office/powerpoint/2010/main" val="2784856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CBA5D-84F8-D941-AD36-4249D145B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wait till the end to do our update?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463AEDC7-6139-DD4D-A54F-EE3AE527DA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5270" y="1690688"/>
            <a:ext cx="6200913" cy="5202821"/>
          </a:xfrm>
        </p:spPr>
      </p:pic>
    </p:spTree>
    <p:extLst>
      <p:ext uri="{BB962C8B-B14F-4D97-AF65-F5344CB8AC3E}">
        <p14:creationId xmlns:p14="http://schemas.microsoft.com/office/powerpoint/2010/main" val="3316146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  <a:sym typeface="Symbol" charset="2"/>
              </a:rPr>
              <a:t>TD-Learning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6360" y="1682750"/>
            <a:ext cx="9875520" cy="4824413"/>
          </a:xfrm>
        </p:spPr>
        <p:txBody>
          <a:bodyPr/>
          <a:lstStyle/>
          <a:p>
            <a:pPr eaLnBrk="1" hangingPunct="1"/>
            <a:r>
              <a:rPr lang="en-US" altLang="en-US" dirty="0" err="1">
                <a:ea typeface="ＭＳ Ｐゴシック" charset="-128"/>
                <a:sym typeface="Symbol" charset="2"/>
              </a:rPr>
              <a:t>V</a:t>
            </a:r>
            <a:r>
              <a:rPr lang="en-US" altLang="en-US" baseline="30000" dirty="0" err="1">
                <a:latin typeface="Symbol" charset="2"/>
                <a:ea typeface="ＭＳ Ｐゴシック" charset="-128"/>
                <a:sym typeface="Symbol" charset="2"/>
              </a:rPr>
              <a:t>p</a:t>
            </a:r>
            <a:r>
              <a:rPr lang="en-US" altLang="en-US" dirty="0">
                <a:ea typeface="ＭＳ Ｐゴシック" charset="-128"/>
                <a:sym typeface="Symbol" charset="2"/>
              </a:rPr>
              <a:t>(s) is guaranteed to converge to V</a:t>
            </a:r>
            <a:r>
              <a:rPr lang="en-US" altLang="en-US" baseline="30000" dirty="0">
                <a:ea typeface="ＭＳ Ｐゴシック" charset="-128"/>
                <a:sym typeface="Symbol" charset="2"/>
              </a:rPr>
              <a:t>*</a:t>
            </a:r>
            <a:r>
              <a:rPr lang="en-US" altLang="en-US" dirty="0">
                <a:ea typeface="ＭＳ Ｐゴシック" charset="-128"/>
                <a:sym typeface="Symbol" charset="2"/>
              </a:rPr>
              <a:t>(s)</a:t>
            </a:r>
          </a:p>
          <a:p>
            <a:pPr lvl="1" eaLnBrk="1" hangingPunct="1"/>
            <a:r>
              <a:rPr lang="en-US" altLang="en-US" sz="2800" dirty="0">
                <a:sym typeface="Symbol" charset="2"/>
              </a:rPr>
              <a:t>After an infinite number of experiences</a:t>
            </a:r>
          </a:p>
          <a:p>
            <a:pPr lvl="1" eaLnBrk="1" hangingPunct="1"/>
            <a:r>
              <a:rPr lang="en-US" altLang="en-US" sz="2800" dirty="0">
                <a:sym typeface="Symbol" charset="2"/>
              </a:rPr>
              <a:t>If we decay the learning rate</a:t>
            </a:r>
            <a:endParaRPr lang="en-US" altLang="en-US" dirty="0">
              <a:sym typeface="Symbol" charset="2"/>
            </a:endParaRPr>
          </a:p>
          <a:p>
            <a:pPr lvl="1" eaLnBrk="1" hangingPunct="1"/>
            <a:endParaRPr lang="en-US" altLang="en-US" dirty="0">
              <a:sym typeface="Symbol" charset="2"/>
            </a:endParaRPr>
          </a:p>
          <a:p>
            <a:pPr lvl="1" eaLnBrk="1" hangingPunct="1">
              <a:buFontTx/>
              <a:buNone/>
            </a:pPr>
            <a:r>
              <a:rPr lang="en-US" altLang="en-US" dirty="0">
                <a:sym typeface="Symbol" charset="2"/>
              </a:rPr>
              <a:t>                		</a:t>
            </a:r>
          </a:p>
          <a:p>
            <a:pPr lvl="1" eaLnBrk="1" hangingPunct="1">
              <a:buFontTx/>
              <a:buNone/>
            </a:pPr>
            <a:r>
              <a:rPr lang="en-US" altLang="en-US" dirty="0">
                <a:sym typeface="Symbol" charset="2"/>
              </a:rPr>
              <a:t>				will work, where c is a constant and  t is the step index</a:t>
            </a:r>
          </a:p>
          <a:p>
            <a:pPr marL="0" indent="0" eaLnBrk="1" hangingPunct="1">
              <a:buNone/>
            </a:pPr>
            <a:endParaRPr lang="en-US" altLang="en-US" dirty="0">
              <a:ea typeface="ＭＳ Ｐゴシック" charset="-128"/>
              <a:sym typeface="Symbol" charset="2"/>
            </a:endParaRPr>
          </a:p>
          <a:p>
            <a:pPr eaLnBrk="1" hangingPunct="1"/>
            <a:r>
              <a:rPr lang="en-US" altLang="en-US" dirty="0">
                <a:ea typeface="ＭＳ Ｐゴシック" charset="-128"/>
                <a:sym typeface="Symbol" charset="2"/>
              </a:rPr>
              <a:t>In practice, we often don’</a:t>
            </a:r>
            <a:r>
              <a:rPr lang="en-US" altLang="ja-JP" dirty="0">
                <a:ea typeface="ＭＳ Ｐゴシック" charset="-128"/>
                <a:sym typeface="Symbol" charset="2"/>
              </a:rPr>
              <a:t>t need value convergence</a:t>
            </a:r>
          </a:p>
          <a:p>
            <a:pPr lvl="1" eaLnBrk="1" hangingPunct="1"/>
            <a:r>
              <a:rPr lang="en-US" altLang="en-US" dirty="0">
                <a:sym typeface="Symbol" charset="2"/>
              </a:rPr>
              <a:t>Policy convergence generally happens sooner</a:t>
            </a:r>
          </a:p>
        </p:txBody>
      </p:sp>
      <p:graphicFrame>
        <p:nvGraphicFramePr>
          <p:cNvPr id="4506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0110490"/>
              </p:ext>
            </p:extLst>
          </p:nvPr>
        </p:nvGraphicFramePr>
        <p:xfrm>
          <a:off x="2327593" y="3444240"/>
          <a:ext cx="1325562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4" name="Equation" r:id="rId4" imgW="634725" imgH="393529" progId="Equation.3">
                  <p:embed/>
                </p:oleObj>
              </mc:Choice>
              <mc:Fallback>
                <p:oleObj name="Equation" r:id="rId4" imgW="634725" imgH="393529" progId="Equation.3">
                  <p:embed/>
                  <p:pic>
                    <p:nvPicPr>
                      <p:cNvPr id="45062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7593" y="3444240"/>
                        <a:ext cx="1325562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15654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9B1C6-70AF-C048-BCC1-2BF2C43A5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we want to predict the action, not the state?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1FC28F-F92F-2F43-B48C-985050BD0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8890" y="4438606"/>
            <a:ext cx="10454219" cy="1026181"/>
          </a:xfr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30FF1047-D55F-6E44-827C-D735A2E7DDA8}"/>
              </a:ext>
            </a:extLst>
          </p:cNvPr>
          <p:cNvSpPr txBox="1">
            <a:spLocks noChangeArrowheads="1"/>
          </p:cNvSpPr>
          <p:nvPr/>
        </p:nvSpPr>
        <p:spPr>
          <a:xfrm>
            <a:off x="899581" y="191671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3200" dirty="0">
                <a:ea typeface="ＭＳ Ｐゴシック" charset="-128"/>
              </a:rPr>
              <a:t>Replace our existing update as you go learning rule:</a:t>
            </a:r>
          </a:p>
          <a:p>
            <a:pPr marL="0" indent="0">
              <a:buNone/>
            </a:pPr>
            <a:endParaRPr lang="en-US" altLang="ja-JP" sz="3200" dirty="0">
              <a:ea typeface="ＭＳ Ｐゴシック" charset="-128"/>
            </a:endParaRPr>
          </a:p>
          <a:p>
            <a:pPr marL="0" indent="0">
              <a:buNone/>
            </a:pPr>
            <a:endParaRPr lang="en-US" altLang="ja-JP" sz="3200" dirty="0">
              <a:ea typeface="ＭＳ Ｐゴシック" charset="-128"/>
            </a:endParaRPr>
          </a:p>
          <a:p>
            <a:pPr marL="0" indent="0">
              <a:buNone/>
            </a:pPr>
            <a:r>
              <a:rPr lang="en-US" altLang="ja-JP" sz="3200" dirty="0">
                <a:ea typeface="ＭＳ Ｐゴシック" charset="-128"/>
              </a:rPr>
              <a:t>With one that updates the Q table instead of the V table:</a:t>
            </a:r>
            <a:endParaRPr lang="en-US" altLang="ja-JP" sz="2800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4424080-0A64-214B-82A0-0ED325FC8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630244"/>
            <a:ext cx="9184522" cy="86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3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SARSA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SARSA iteratively approximates the state-action value function, Q</a:t>
            </a:r>
          </a:p>
          <a:p>
            <a:pPr lvl="1" eaLnBrk="1" hangingPunct="1"/>
            <a:r>
              <a:rPr lang="en-US" altLang="en-US" dirty="0"/>
              <a:t>L, SARSA learns the policy and the value function simultaneously</a:t>
            </a:r>
          </a:p>
          <a:p>
            <a:pPr lvl="1" eaLnBrk="1" hangingPunct="1"/>
            <a:endParaRPr lang="en-US" altLang="en-US" dirty="0"/>
          </a:p>
          <a:p>
            <a:pPr eaLnBrk="1" hangingPunct="1"/>
            <a:r>
              <a:rPr lang="en-US" altLang="en-US" dirty="0">
                <a:ea typeface="ＭＳ Ｐゴシック" charset="-128"/>
              </a:rPr>
              <a:t>Keep an estimate of Q(s, a) in a table</a:t>
            </a:r>
          </a:p>
          <a:p>
            <a:pPr lvl="1" eaLnBrk="1" hangingPunct="1"/>
            <a:r>
              <a:rPr lang="en-US" altLang="en-US" dirty="0"/>
              <a:t>Update these estimates based on experiences</a:t>
            </a:r>
          </a:p>
          <a:p>
            <a:pPr lvl="1" eaLnBrk="1" hangingPunct="1"/>
            <a:r>
              <a:rPr lang="en-US" altLang="en-US" dirty="0"/>
              <a:t>Estimates depend on the exploration policy</a:t>
            </a:r>
          </a:p>
          <a:p>
            <a:pPr lvl="1" eaLnBrk="1" hangingPunct="1"/>
            <a:r>
              <a:rPr lang="en-US" altLang="en-US" dirty="0"/>
              <a:t>SARSA is an on-policy method</a:t>
            </a:r>
          </a:p>
          <a:p>
            <a:pPr lvl="1" eaLnBrk="1" hangingPunct="1"/>
            <a:r>
              <a:rPr lang="en-US" altLang="en-US" dirty="0"/>
              <a:t>Policy is derived from current value estimates</a:t>
            </a:r>
          </a:p>
        </p:txBody>
      </p:sp>
    </p:spTree>
    <p:extLst>
      <p:ext uri="{BB962C8B-B14F-4D97-AF65-F5344CB8AC3E}">
        <p14:creationId xmlns:p14="http://schemas.microsoft.com/office/powerpoint/2010/main" val="2878633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1DEBD-5FF2-9D45-927F-DDCD00E9D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SARSA: The algorithm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F985A5C-DA32-3344-8263-B2FB745E8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19" y="1195642"/>
            <a:ext cx="11884362" cy="535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922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58DD-5001-E14C-AC6C-B3420770C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Windy Grid World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BFF75004-209C-DE4C-91A7-7F0CA1FB15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95350" y="2286794"/>
            <a:ext cx="5067300" cy="342900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21D08A-D330-AA47-B49F-BD8FFD8EF34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 is wind where there are arrows</a:t>
            </a:r>
          </a:p>
          <a:p>
            <a:r>
              <a:rPr lang="en-US" dirty="0"/>
              <a:t>Wind moves you 1 step up at each turn</a:t>
            </a:r>
          </a:p>
          <a:p>
            <a:r>
              <a:rPr lang="en-US" dirty="0"/>
              <a:t>This means there are some policies that will never terminate</a:t>
            </a:r>
          </a:p>
          <a:p>
            <a:r>
              <a:rPr lang="en-US" dirty="0"/>
              <a:t>Therefore you must learn the policy on-the-fly</a:t>
            </a:r>
          </a:p>
          <a:p>
            <a:r>
              <a:rPr lang="en-US" dirty="0"/>
              <a:t>You can’t just try all policies and wait till you see the final result</a:t>
            </a:r>
          </a:p>
        </p:txBody>
      </p:sp>
    </p:spTree>
    <p:extLst>
      <p:ext uri="{BB962C8B-B14F-4D97-AF65-F5344CB8AC3E}">
        <p14:creationId xmlns:p14="http://schemas.microsoft.com/office/powerpoint/2010/main" val="15632276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30FF1047-D55F-6E44-827C-D735A2E7DDA8}"/>
              </a:ext>
            </a:extLst>
          </p:cNvPr>
          <p:cNvSpPr txBox="1">
            <a:spLocks noChangeArrowheads="1"/>
          </p:cNvSpPr>
          <p:nvPr/>
        </p:nvSpPr>
        <p:spPr>
          <a:xfrm>
            <a:off x="899581" y="214153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3200" dirty="0">
                <a:ea typeface="ＭＳ Ｐゴシック" charset="-128"/>
              </a:rPr>
              <a:t>Replace our existing update to  the Q table:</a:t>
            </a:r>
          </a:p>
          <a:p>
            <a:pPr marL="0" indent="0">
              <a:buNone/>
            </a:pPr>
            <a:endParaRPr lang="en-US" altLang="ja-JP" sz="3200" dirty="0">
              <a:ea typeface="ＭＳ Ｐゴシック" charset="-128"/>
            </a:endParaRPr>
          </a:p>
          <a:p>
            <a:pPr marL="0" indent="0">
              <a:buNone/>
            </a:pPr>
            <a:endParaRPr lang="en-US" altLang="ja-JP" sz="3200" dirty="0">
              <a:ea typeface="ＭＳ Ｐゴシック" charset="-128"/>
            </a:endParaRPr>
          </a:p>
          <a:p>
            <a:pPr marL="0" indent="0">
              <a:buNone/>
            </a:pPr>
            <a:r>
              <a:rPr lang="en-US" altLang="ja-JP" sz="3200" dirty="0">
                <a:ea typeface="ＭＳ Ｐゴシック" charset="-128"/>
              </a:rPr>
              <a:t>….with this:</a:t>
            </a:r>
          </a:p>
          <a:p>
            <a:pPr marL="0" indent="0">
              <a:buNone/>
            </a:pPr>
            <a:endParaRPr lang="en-US" altLang="ja-JP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C9B1C6-70AF-C048-BCC1-2BF2C43A5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we want to learn the best action, regardless of current policy?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1FC28F-F92F-2F43-B48C-985050BD0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271" y="2742032"/>
            <a:ext cx="10454219" cy="102618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196F09-FD31-B74E-8583-061C7AC33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962" y="4669092"/>
            <a:ext cx="10219170" cy="65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29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Basic RL Model</a:t>
            </a:r>
          </a:p>
        </p:txBody>
      </p:sp>
      <p:sp>
        <p:nvSpPr>
          <p:cNvPr id="17411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957263" lvl="1" indent="-381000">
              <a:buFontTx/>
              <a:buAutoNum type="arabicPeriod"/>
            </a:pPr>
            <a:endParaRPr lang="en-US" altLang="en-US" dirty="0"/>
          </a:p>
          <a:p>
            <a:pPr marL="957263" lvl="1" indent="-381000">
              <a:buFontTx/>
              <a:buAutoNum type="arabicPeriod"/>
            </a:pPr>
            <a:r>
              <a:rPr lang="en-US" altLang="en-US" dirty="0"/>
              <a:t>Observe state,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t</a:t>
            </a:r>
            <a:endParaRPr lang="en-US" altLang="en-US" baseline="-25000" dirty="0"/>
          </a:p>
          <a:p>
            <a:pPr marL="957263" lvl="1" indent="-381000">
              <a:buFontTx/>
              <a:buAutoNum type="arabicPeriod"/>
            </a:pPr>
            <a:r>
              <a:rPr lang="en-US" altLang="en-US" dirty="0"/>
              <a:t>Decide on an action, a</a:t>
            </a:r>
            <a:r>
              <a:rPr lang="en-US" altLang="en-US" baseline="-25000" dirty="0"/>
              <a:t>t</a:t>
            </a:r>
          </a:p>
          <a:p>
            <a:pPr marL="957263" lvl="1" indent="-381000">
              <a:buFontTx/>
              <a:buAutoNum type="arabicPeriod"/>
            </a:pPr>
            <a:r>
              <a:rPr lang="en-US" altLang="en-US" dirty="0"/>
              <a:t>Perform action</a:t>
            </a:r>
          </a:p>
          <a:p>
            <a:pPr marL="957263" lvl="1" indent="-381000">
              <a:buFontTx/>
              <a:buAutoNum type="arabicPeriod"/>
            </a:pPr>
            <a:r>
              <a:rPr lang="en-US" altLang="en-US" dirty="0"/>
              <a:t>Observe new state, s</a:t>
            </a:r>
            <a:r>
              <a:rPr lang="en-US" altLang="en-US" baseline="-25000" dirty="0"/>
              <a:t>t+1</a:t>
            </a:r>
          </a:p>
          <a:p>
            <a:pPr marL="957263" lvl="1" indent="-381000">
              <a:buFontTx/>
              <a:buAutoNum type="arabicPeriod"/>
            </a:pPr>
            <a:r>
              <a:rPr lang="en-US" altLang="en-US" dirty="0"/>
              <a:t>Observe reward, r</a:t>
            </a:r>
            <a:r>
              <a:rPr lang="en-US" altLang="en-US" baseline="-25000" dirty="0"/>
              <a:t>t+1</a:t>
            </a:r>
          </a:p>
          <a:p>
            <a:pPr marL="957263" lvl="1" indent="-381000">
              <a:buFontTx/>
              <a:buAutoNum type="arabicPeriod"/>
            </a:pPr>
            <a:r>
              <a:rPr lang="en-US" altLang="en-US" dirty="0"/>
              <a:t>Learn from experience</a:t>
            </a:r>
          </a:p>
          <a:p>
            <a:pPr marL="957263" lvl="1" indent="-381000">
              <a:buFontTx/>
              <a:buAutoNum type="arabicPeriod"/>
            </a:pPr>
            <a:r>
              <a:rPr lang="en-US" altLang="en-US" dirty="0"/>
              <a:t>Repeat</a:t>
            </a:r>
          </a:p>
          <a:p>
            <a:pPr marL="3175" indent="4763">
              <a:buFontTx/>
              <a:buAutoNum type="arabicPeriod"/>
            </a:pPr>
            <a:endParaRPr lang="en-US" altLang="en-US" dirty="0">
              <a:ea typeface="ＭＳ Ｐゴシック" charset="-128"/>
            </a:endParaRPr>
          </a:p>
          <a:p>
            <a:pPr marL="3175" indent="4763"/>
            <a:endParaRPr lang="en-US" altLang="en-US" dirty="0">
              <a:ea typeface="ＭＳ Ｐゴシック" charset="-128"/>
            </a:endParaRPr>
          </a:p>
          <a:p>
            <a:pPr marL="3175" indent="0">
              <a:buNone/>
            </a:pPr>
            <a:r>
              <a:rPr lang="en-US" altLang="en-US" dirty="0">
                <a:ea typeface="ＭＳ Ｐゴシック" charset="-128"/>
              </a:rPr>
              <a:t>Goal: Find a control policy that will maximize the observed rewards over the lifetime of the agent</a:t>
            </a:r>
          </a:p>
        </p:txBody>
      </p:sp>
      <p:grpSp>
        <p:nvGrpSpPr>
          <p:cNvPr id="17412" name="Group 5"/>
          <p:cNvGrpSpPr>
            <a:grpSpLocks/>
          </p:cNvGrpSpPr>
          <p:nvPr/>
        </p:nvGrpSpPr>
        <p:grpSpPr bwMode="auto">
          <a:xfrm>
            <a:off x="7629525" y="3216276"/>
            <a:ext cx="1462088" cy="1865313"/>
            <a:chOff x="1440" y="1200"/>
            <a:chExt cx="1872" cy="2400"/>
          </a:xfrm>
        </p:grpSpPr>
        <p:sp>
          <p:nvSpPr>
            <p:cNvPr id="17426" name="Oval 6"/>
            <p:cNvSpPr>
              <a:spLocks noChangeArrowheads="1"/>
            </p:cNvSpPr>
            <p:nvPr/>
          </p:nvSpPr>
          <p:spPr bwMode="auto">
            <a:xfrm>
              <a:off x="1440" y="1200"/>
              <a:ext cx="1200" cy="115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7427" name="Oval 7"/>
            <p:cNvSpPr>
              <a:spLocks noChangeArrowheads="1"/>
            </p:cNvSpPr>
            <p:nvPr/>
          </p:nvSpPr>
          <p:spPr bwMode="auto">
            <a:xfrm>
              <a:off x="1632" y="2832"/>
              <a:ext cx="816" cy="76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7428" name="Rectangle 8"/>
            <p:cNvSpPr>
              <a:spLocks noChangeArrowheads="1"/>
            </p:cNvSpPr>
            <p:nvPr/>
          </p:nvSpPr>
          <p:spPr bwMode="auto">
            <a:xfrm>
              <a:off x="1440" y="1776"/>
              <a:ext cx="1200" cy="144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7429" name="Line 9"/>
            <p:cNvSpPr>
              <a:spLocks noChangeShapeType="1"/>
            </p:cNvSpPr>
            <p:nvPr/>
          </p:nvSpPr>
          <p:spPr bwMode="auto">
            <a:xfrm flipV="1">
              <a:off x="2256" y="1920"/>
              <a:ext cx="816" cy="336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0" name="Line 10"/>
            <p:cNvSpPr>
              <a:spLocks noChangeShapeType="1"/>
            </p:cNvSpPr>
            <p:nvPr/>
          </p:nvSpPr>
          <p:spPr bwMode="auto">
            <a:xfrm flipV="1">
              <a:off x="3072" y="1680"/>
              <a:ext cx="96" cy="24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1" name="Line 11"/>
            <p:cNvSpPr>
              <a:spLocks noChangeShapeType="1"/>
            </p:cNvSpPr>
            <p:nvPr/>
          </p:nvSpPr>
          <p:spPr bwMode="auto">
            <a:xfrm>
              <a:off x="3072" y="1920"/>
              <a:ext cx="240" cy="4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7432" name="Group 12"/>
            <p:cNvGrpSpPr>
              <a:grpSpLocks/>
            </p:cNvGrpSpPr>
            <p:nvPr/>
          </p:nvGrpSpPr>
          <p:grpSpPr bwMode="auto">
            <a:xfrm>
              <a:off x="2256" y="1344"/>
              <a:ext cx="624" cy="288"/>
              <a:chOff x="528" y="2544"/>
              <a:chExt cx="432" cy="192"/>
            </a:xfrm>
          </p:grpSpPr>
          <p:sp>
            <p:nvSpPr>
              <p:cNvPr id="17433" name="Rectangle 13"/>
              <p:cNvSpPr>
                <a:spLocks noChangeArrowheads="1"/>
              </p:cNvSpPr>
              <p:nvPr/>
            </p:nvSpPr>
            <p:spPr bwMode="auto">
              <a:xfrm>
                <a:off x="528" y="2544"/>
                <a:ext cx="336" cy="19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17434" name="Rectangle 14"/>
              <p:cNvSpPr>
                <a:spLocks noChangeArrowheads="1"/>
              </p:cNvSpPr>
              <p:nvPr/>
            </p:nvSpPr>
            <p:spPr bwMode="auto">
              <a:xfrm>
                <a:off x="864" y="2592"/>
                <a:ext cx="96" cy="9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</p:grpSp>
      </p:grpSp>
      <p:cxnSp>
        <p:nvCxnSpPr>
          <p:cNvPr id="17413" name="AutoShape 15"/>
          <p:cNvCxnSpPr>
            <a:cxnSpLocks noChangeShapeType="1"/>
            <a:stCxn id="17428" idx="3"/>
            <a:endCxn id="17424" idx="6"/>
          </p:cNvCxnSpPr>
          <p:nvPr/>
        </p:nvCxnSpPr>
        <p:spPr bwMode="auto">
          <a:xfrm flipV="1">
            <a:off x="8604251" y="2035176"/>
            <a:ext cx="644525" cy="2189163"/>
          </a:xfrm>
          <a:prstGeom prst="bentConnector3">
            <a:avLst>
              <a:gd name="adj1" fmla="val 132514"/>
            </a:avLst>
          </a:prstGeom>
          <a:noFill/>
          <a:ln w="381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414" name="Text Box 16"/>
          <p:cNvSpPr txBox="1">
            <a:spLocks noChangeArrowheads="1"/>
          </p:cNvSpPr>
          <p:nvPr/>
        </p:nvSpPr>
        <p:spPr bwMode="auto">
          <a:xfrm>
            <a:off x="9478964" y="2697163"/>
            <a:ext cx="4413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b="1">
                <a:solidFill>
                  <a:srgbClr val="FF0000"/>
                </a:solidFill>
              </a:rPr>
              <a:t>A</a:t>
            </a:r>
            <a:endParaRPr lang="en-US" altLang="en-US" sz="3600" b="1"/>
          </a:p>
        </p:txBody>
      </p:sp>
      <p:sp>
        <p:nvSpPr>
          <p:cNvPr id="17415" name="Text Box 17"/>
          <p:cNvSpPr txBox="1">
            <a:spLocks noChangeArrowheads="1"/>
          </p:cNvSpPr>
          <p:nvPr/>
        </p:nvSpPr>
        <p:spPr bwMode="auto">
          <a:xfrm>
            <a:off x="6216650" y="2697163"/>
            <a:ext cx="4206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b="1">
                <a:solidFill>
                  <a:srgbClr val="0000FF"/>
                </a:solidFill>
              </a:rPr>
              <a:t>S</a:t>
            </a:r>
            <a:endParaRPr lang="en-US" altLang="en-US" sz="3600" b="1">
              <a:solidFill>
                <a:srgbClr val="0000FF"/>
              </a:solidFill>
            </a:endParaRPr>
          </a:p>
        </p:txBody>
      </p:sp>
      <p:sp>
        <p:nvSpPr>
          <p:cNvPr id="17416" name="Line 18"/>
          <p:cNvSpPr>
            <a:spLocks noChangeShapeType="1"/>
          </p:cNvSpPr>
          <p:nvPr/>
        </p:nvSpPr>
        <p:spPr bwMode="auto">
          <a:xfrm flipH="1">
            <a:off x="6632575" y="1768475"/>
            <a:ext cx="8890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7" name="Line 19"/>
          <p:cNvSpPr>
            <a:spLocks noChangeShapeType="1"/>
          </p:cNvSpPr>
          <p:nvPr/>
        </p:nvSpPr>
        <p:spPr bwMode="auto">
          <a:xfrm>
            <a:off x="6632575" y="1768475"/>
            <a:ext cx="0" cy="2590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8" name="Line 20"/>
          <p:cNvSpPr>
            <a:spLocks noChangeShapeType="1"/>
          </p:cNvSpPr>
          <p:nvPr/>
        </p:nvSpPr>
        <p:spPr bwMode="auto">
          <a:xfrm>
            <a:off x="6632575" y="4359275"/>
            <a:ext cx="99695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9" name="Text Box 21"/>
          <p:cNvSpPr txBox="1">
            <a:spLocks noChangeArrowheads="1"/>
          </p:cNvSpPr>
          <p:nvPr/>
        </p:nvSpPr>
        <p:spPr bwMode="auto">
          <a:xfrm>
            <a:off x="7005639" y="2697163"/>
            <a:ext cx="4413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b="1">
                <a:solidFill>
                  <a:srgbClr val="009900"/>
                </a:solidFill>
              </a:rPr>
              <a:t>R</a:t>
            </a:r>
            <a:endParaRPr lang="en-US" altLang="en-US" sz="3600" b="1">
              <a:solidFill>
                <a:srgbClr val="009900"/>
              </a:solidFill>
            </a:endParaRPr>
          </a:p>
        </p:txBody>
      </p:sp>
      <p:sp>
        <p:nvSpPr>
          <p:cNvPr id="17420" name="Line 22"/>
          <p:cNvSpPr>
            <a:spLocks noChangeShapeType="1"/>
          </p:cNvSpPr>
          <p:nvPr/>
        </p:nvSpPr>
        <p:spPr bwMode="auto">
          <a:xfrm flipH="1">
            <a:off x="7019925" y="2301875"/>
            <a:ext cx="501650" cy="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1" name="Line 23"/>
          <p:cNvSpPr>
            <a:spLocks noChangeShapeType="1"/>
          </p:cNvSpPr>
          <p:nvPr/>
        </p:nvSpPr>
        <p:spPr bwMode="auto">
          <a:xfrm>
            <a:off x="7019925" y="2301875"/>
            <a:ext cx="0" cy="15113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2" name="Line 24"/>
          <p:cNvSpPr>
            <a:spLocks noChangeShapeType="1"/>
          </p:cNvSpPr>
          <p:nvPr/>
        </p:nvSpPr>
        <p:spPr bwMode="auto">
          <a:xfrm>
            <a:off x="7019925" y="3813175"/>
            <a:ext cx="609600" cy="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7423" name="Group 25"/>
          <p:cNvGrpSpPr>
            <a:grpSpLocks/>
          </p:cNvGrpSpPr>
          <p:nvPr/>
        </p:nvGrpSpPr>
        <p:grpSpPr bwMode="auto">
          <a:xfrm>
            <a:off x="7172325" y="1616075"/>
            <a:ext cx="2057400" cy="838200"/>
            <a:chOff x="1968" y="1488"/>
            <a:chExt cx="1296" cy="528"/>
          </a:xfrm>
        </p:grpSpPr>
        <p:sp>
          <p:nvSpPr>
            <p:cNvPr id="17424" name="Oval 26"/>
            <p:cNvSpPr>
              <a:spLocks noChangeArrowheads="1"/>
            </p:cNvSpPr>
            <p:nvPr/>
          </p:nvSpPr>
          <p:spPr bwMode="auto">
            <a:xfrm>
              <a:off x="1968" y="1488"/>
              <a:ext cx="1296" cy="528"/>
            </a:xfrm>
            <a:prstGeom prst="ellipse">
              <a:avLst/>
            </a:prstGeom>
            <a:solidFill>
              <a:srgbClr val="C0C0C0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7425" name="Text Box 27"/>
            <p:cNvSpPr txBox="1">
              <a:spLocks noChangeArrowheads="1"/>
            </p:cNvSpPr>
            <p:nvPr/>
          </p:nvSpPr>
          <p:spPr bwMode="auto">
            <a:xfrm>
              <a:off x="2319" y="1632"/>
              <a:ext cx="56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2000" b="1"/>
                <a:t>World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25923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3018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Q-Learning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5000" y="1643063"/>
            <a:ext cx="8229600" cy="4833937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Q-learning iteratively approximates the state-action value function, Q</a:t>
            </a:r>
          </a:p>
          <a:p>
            <a:pPr lvl="1" eaLnBrk="1" hangingPunct="1"/>
            <a:r>
              <a:rPr lang="en-US" altLang="en-US" dirty="0"/>
              <a:t>We won</a:t>
            </a:r>
            <a:r>
              <a:rPr lang="ja-JP" altLang="en-US"/>
              <a:t>’</a:t>
            </a:r>
            <a:r>
              <a:rPr lang="en-US" altLang="ja-JP" dirty="0"/>
              <a:t>t estimate the MDP directly</a:t>
            </a:r>
          </a:p>
          <a:p>
            <a:pPr lvl="1" eaLnBrk="1" hangingPunct="1"/>
            <a:r>
              <a:rPr lang="en-US" altLang="en-US" dirty="0"/>
              <a:t>Learns the value function and policy simultaneously</a:t>
            </a:r>
          </a:p>
          <a:p>
            <a:pPr eaLnBrk="1" hangingPunct="1"/>
            <a:endParaRPr lang="en-US" altLang="en-US" dirty="0">
              <a:ea typeface="ＭＳ Ｐゴシック" charset="-128"/>
            </a:endParaRPr>
          </a:p>
          <a:p>
            <a:pPr eaLnBrk="1" hangingPunct="1"/>
            <a:r>
              <a:rPr lang="en-US" altLang="en-US" dirty="0">
                <a:ea typeface="ＭＳ Ｐゴシック" charset="-128"/>
              </a:rPr>
              <a:t>Keep an estimate of Q(s, a) in a table</a:t>
            </a:r>
          </a:p>
          <a:p>
            <a:pPr lvl="1" eaLnBrk="1" hangingPunct="1"/>
            <a:r>
              <a:rPr lang="en-US" altLang="en-US" dirty="0"/>
              <a:t>Update these estimates as we gather more experience</a:t>
            </a:r>
          </a:p>
          <a:p>
            <a:pPr lvl="1" eaLnBrk="1" hangingPunct="1"/>
            <a:r>
              <a:rPr lang="en-US" altLang="en-US" dirty="0"/>
              <a:t>Estimates do not depend on exploration policy</a:t>
            </a:r>
          </a:p>
          <a:p>
            <a:pPr lvl="1" eaLnBrk="1" hangingPunct="1"/>
            <a:r>
              <a:rPr lang="en-US" altLang="en-US" dirty="0"/>
              <a:t>Q-learning is an off-policy method</a:t>
            </a:r>
          </a:p>
        </p:txBody>
      </p:sp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7620001" y="381000"/>
            <a:ext cx="19399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400">
                <a:solidFill>
                  <a:srgbClr val="0000FF"/>
                </a:solidFill>
              </a:rPr>
              <a:t>[Watkins &amp; Dayan, 92]</a:t>
            </a:r>
          </a:p>
        </p:txBody>
      </p:sp>
    </p:spTree>
    <p:extLst>
      <p:ext uri="{BB962C8B-B14F-4D97-AF65-F5344CB8AC3E}">
        <p14:creationId xmlns:p14="http://schemas.microsoft.com/office/powerpoint/2010/main" val="28546924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Q-Learning Algorithm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84961" y="1508761"/>
            <a:ext cx="9464039" cy="5349239"/>
          </a:xfrm>
        </p:spPr>
        <p:txBody>
          <a:bodyPr>
            <a:normAutofit fontScale="92500" lnSpcReduction="10000"/>
          </a:bodyPr>
          <a:lstStyle/>
          <a:p>
            <a:pPr marL="533400" indent="-533400">
              <a:spcAft>
                <a:spcPts val="600"/>
              </a:spcAft>
              <a:buFontTx/>
              <a:buAutoNum type="arabicPeriod"/>
            </a:pPr>
            <a:r>
              <a:rPr lang="en-US" altLang="en-US" dirty="0">
                <a:ea typeface="ＭＳ Ｐゴシック" charset="-128"/>
              </a:rPr>
              <a:t>Initialize Q(s, a) to small random values, </a:t>
            </a:r>
            <a:r>
              <a:rPr lang="en-US" altLang="en-US" dirty="0">
                <a:ea typeface="ＭＳ Ｐゴシック" charset="-128"/>
                <a:sym typeface="Symbol" charset="2"/>
              </a:rPr>
              <a:t>s, a</a:t>
            </a:r>
          </a:p>
          <a:p>
            <a:pPr marL="914400" lvl="1" indent="-457200">
              <a:spcAft>
                <a:spcPts val="600"/>
              </a:spcAft>
              <a:buNone/>
            </a:pPr>
            <a:r>
              <a:rPr lang="en-US" altLang="en-US" dirty="0">
                <a:sym typeface="Symbol" charset="2"/>
              </a:rPr>
              <a:t> 	(what if you make them 0? What if they are big?)</a:t>
            </a:r>
          </a:p>
          <a:p>
            <a:pPr marL="533400" indent="-533400">
              <a:spcAft>
                <a:spcPts val="600"/>
              </a:spcAft>
              <a:buFontTx/>
              <a:buAutoNum type="arabicPeriod"/>
            </a:pPr>
            <a:r>
              <a:rPr lang="en-US" altLang="en-US" dirty="0">
                <a:ea typeface="ＭＳ Ｐゴシック" charset="-128"/>
                <a:sym typeface="Symbol" charset="2"/>
              </a:rPr>
              <a:t>Observe state, s</a:t>
            </a:r>
          </a:p>
          <a:p>
            <a:pPr marL="533400" indent="-533400">
              <a:spcAft>
                <a:spcPts val="600"/>
              </a:spcAft>
              <a:buFontTx/>
              <a:buAutoNum type="arabicPeriod"/>
            </a:pPr>
            <a:r>
              <a:rPr lang="en-US" altLang="en-US" dirty="0">
                <a:ea typeface="ＭＳ Ｐゴシック" charset="-128"/>
                <a:sym typeface="Symbol" charset="2"/>
              </a:rPr>
              <a:t>Randomly (or </a:t>
            </a:r>
            <a:r>
              <a:rPr lang="en-US" altLang="en-US" dirty="0">
                <a:latin typeface="Symbol" charset="2"/>
                <a:ea typeface="ＭＳ Ｐゴシック" charset="-128"/>
                <a:sym typeface="Symbol" charset="2"/>
              </a:rPr>
              <a:t>e</a:t>
            </a:r>
            <a:r>
              <a:rPr lang="en-US" altLang="en-US" dirty="0">
                <a:ea typeface="ＭＳ Ｐゴシック" charset="-128"/>
                <a:sym typeface="Symbol" charset="2"/>
              </a:rPr>
              <a:t> greedy) pick action, a </a:t>
            </a:r>
          </a:p>
          <a:p>
            <a:pPr marL="533400" indent="-533400">
              <a:spcAft>
                <a:spcPts val="600"/>
              </a:spcAft>
              <a:buFontTx/>
              <a:buAutoNum type="arabicPeriod"/>
            </a:pPr>
            <a:r>
              <a:rPr lang="en-US" altLang="en-US" dirty="0">
                <a:ea typeface="ＭＳ Ｐゴシック" charset="-128"/>
                <a:sym typeface="Symbol" charset="2"/>
              </a:rPr>
              <a:t>Observe next state, s</a:t>
            </a:r>
            <a:r>
              <a:rPr lang="ja-JP" altLang="en-US" dirty="0">
                <a:ea typeface="ＭＳ Ｐゴシック" charset="-128"/>
                <a:sym typeface="Symbol" charset="2"/>
              </a:rPr>
              <a:t>’</a:t>
            </a:r>
            <a:r>
              <a:rPr lang="en-US" altLang="ja-JP" dirty="0">
                <a:ea typeface="ＭＳ Ｐゴシック" charset="-128"/>
                <a:sym typeface="Symbol" charset="2"/>
              </a:rPr>
              <a:t>, and reward, r</a:t>
            </a:r>
          </a:p>
          <a:p>
            <a:pPr marL="533400" indent="-533400">
              <a:spcAft>
                <a:spcPts val="600"/>
              </a:spcAft>
              <a:buFontTx/>
              <a:buAutoNum type="arabicPeriod"/>
            </a:pPr>
            <a:r>
              <a:rPr lang="en-US" altLang="en-US" dirty="0">
                <a:ea typeface="ＭＳ Ｐゴシック" charset="-128"/>
                <a:sym typeface="Symbol" charset="2"/>
              </a:rPr>
              <a:t>Q(s, a)←Q(s, a) + </a:t>
            </a:r>
            <a:r>
              <a:rPr lang="en-US" altLang="en-US" dirty="0">
                <a:latin typeface="Symbol" charset="2"/>
                <a:ea typeface="ＭＳ Ｐゴシック" charset="-128"/>
                <a:sym typeface="Symbol" charset="2"/>
              </a:rPr>
              <a:t>a</a:t>
            </a:r>
            <a:r>
              <a:rPr lang="en-US" altLang="en-US" dirty="0">
                <a:ea typeface="ＭＳ Ｐゴシック" charset="-128"/>
                <a:sym typeface="Symbol" charset="2"/>
              </a:rPr>
              <a:t>(r + </a:t>
            </a:r>
            <a:r>
              <a:rPr lang="en-US" altLang="en-US" dirty="0" err="1">
                <a:latin typeface="Symbol" charset="2"/>
                <a:ea typeface="ＭＳ Ｐゴシック" charset="-128"/>
                <a:sym typeface="Symbol" charset="2"/>
              </a:rPr>
              <a:t>g</a:t>
            </a:r>
            <a:r>
              <a:rPr lang="en-US" altLang="en-US" dirty="0" err="1">
                <a:ea typeface="ＭＳ Ｐゴシック" charset="-128"/>
                <a:sym typeface="Symbol" charset="2"/>
              </a:rPr>
              <a:t>max</a:t>
            </a:r>
            <a:r>
              <a:rPr lang="en-US" altLang="en-US" baseline="-25000" dirty="0" err="1">
                <a:ea typeface="ＭＳ Ｐゴシック" charset="-128"/>
                <a:sym typeface="Symbol" charset="2"/>
              </a:rPr>
              <a:t>a’</a:t>
            </a:r>
            <a:r>
              <a:rPr lang="en-US" altLang="ja-JP" dirty="0" err="1">
                <a:ea typeface="ＭＳ Ｐゴシック" charset="-128"/>
                <a:sym typeface="Symbol" charset="2"/>
              </a:rPr>
              <a:t>Q</a:t>
            </a:r>
            <a:r>
              <a:rPr lang="en-US" altLang="ja-JP" dirty="0">
                <a:ea typeface="ＭＳ Ｐゴシック" charset="-128"/>
                <a:sym typeface="Symbol" charset="2"/>
              </a:rPr>
              <a:t>(s’, a’) – Q(s, a))</a:t>
            </a:r>
          </a:p>
          <a:p>
            <a:pPr marL="533400" indent="-533400">
              <a:spcAft>
                <a:spcPts val="600"/>
              </a:spcAft>
              <a:buFontTx/>
              <a:buAutoNum type="arabicPeriod"/>
            </a:pPr>
            <a:r>
              <a:rPr lang="en-US" altLang="en-US" dirty="0">
                <a:ea typeface="ＭＳ Ｐゴシック" charset="-128"/>
                <a:sym typeface="Symbol" charset="2"/>
              </a:rPr>
              <a:t>s ←s</a:t>
            </a:r>
            <a:r>
              <a:rPr lang="ja-JP" altLang="en-US" dirty="0">
                <a:ea typeface="ＭＳ Ｐゴシック" charset="-128"/>
                <a:sym typeface="Symbol" charset="2"/>
              </a:rPr>
              <a:t>’</a:t>
            </a:r>
            <a:endParaRPr lang="en-US" altLang="ja-JP" dirty="0">
              <a:ea typeface="ＭＳ Ｐゴシック" charset="-128"/>
              <a:sym typeface="Symbol" charset="2"/>
            </a:endParaRPr>
          </a:p>
          <a:p>
            <a:pPr marL="533400" indent="-533400">
              <a:spcAft>
                <a:spcPts val="600"/>
              </a:spcAft>
              <a:buFontTx/>
              <a:buAutoNum type="arabicPeriod"/>
            </a:pPr>
            <a:r>
              <a:rPr lang="en-US" altLang="en-US" dirty="0">
                <a:ea typeface="ＭＳ Ｐゴシック" charset="-128"/>
                <a:sym typeface="Symbol" charset="2"/>
              </a:rPr>
              <a:t>Go to 2</a:t>
            </a:r>
          </a:p>
          <a:p>
            <a:pPr marL="533400" indent="-533400">
              <a:buNone/>
            </a:pPr>
            <a:endParaRPr lang="en-US" altLang="en-US" sz="2000" dirty="0">
              <a:ea typeface="ＭＳ Ｐゴシック" charset="-128"/>
              <a:sym typeface="Symbol" charset="2"/>
            </a:endParaRPr>
          </a:p>
          <a:p>
            <a:pPr marL="533400" indent="-533400">
              <a:buNone/>
            </a:pPr>
            <a:r>
              <a:rPr lang="en-US" altLang="en-US" sz="2000" dirty="0">
                <a:ea typeface="ＭＳ Ｐゴシック" charset="-128"/>
                <a:sym typeface="Symbol" charset="2"/>
              </a:rPr>
              <a:t>0 ≤ </a:t>
            </a:r>
            <a:r>
              <a:rPr lang="en-US" altLang="en-US" sz="2000" dirty="0">
                <a:latin typeface="Symbol" charset="2"/>
                <a:ea typeface="ＭＳ Ｐゴシック" charset="-128"/>
                <a:sym typeface="Symbol" charset="2"/>
              </a:rPr>
              <a:t>a</a:t>
            </a:r>
            <a:r>
              <a:rPr lang="en-US" altLang="en-US" sz="2000" dirty="0">
                <a:ea typeface="ＭＳ Ｐゴシック" charset="-128"/>
                <a:sym typeface="Symbol" charset="2"/>
              </a:rPr>
              <a:t> ≤ 1 is the learning rate &amp; we should decay </a:t>
            </a:r>
            <a:r>
              <a:rPr lang="en-US" altLang="en-US" sz="2000" dirty="0">
                <a:latin typeface="Symbol" charset="2"/>
                <a:ea typeface="ＭＳ Ｐゴシック" charset="-128"/>
                <a:sym typeface="Symbol" charset="2"/>
              </a:rPr>
              <a:t>a</a:t>
            </a:r>
            <a:r>
              <a:rPr lang="en-US" altLang="en-US" sz="2000" dirty="0">
                <a:ea typeface="ＭＳ Ｐゴシック" charset="-128"/>
                <a:sym typeface="Symbol" charset="2"/>
              </a:rPr>
              <a:t>, just like in TD</a:t>
            </a:r>
          </a:p>
          <a:p>
            <a:pPr marL="533400" indent="-533400">
              <a:buNone/>
            </a:pPr>
            <a:r>
              <a:rPr lang="en-US" altLang="en-US" sz="1600" dirty="0">
                <a:ea typeface="ＭＳ Ｐゴシック" charset="-128"/>
                <a:sym typeface="Symbol" charset="2"/>
              </a:rPr>
              <a:t>Note: this formulation is from Sutton &amp; </a:t>
            </a:r>
            <a:r>
              <a:rPr lang="en-US" altLang="en-US" sz="1600" dirty="0" err="1">
                <a:ea typeface="ＭＳ Ｐゴシック" charset="-128"/>
                <a:sym typeface="Symbol" charset="2"/>
              </a:rPr>
              <a:t>Barto</a:t>
            </a:r>
            <a:r>
              <a:rPr lang="ja-JP" altLang="en-US" sz="1600" dirty="0">
                <a:ea typeface="ＭＳ Ｐゴシック" charset="-128"/>
                <a:sym typeface="Symbol" charset="2"/>
              </a:rPr>
              <a:t>’</a:t>
            </a:r>
            <a:r>
              <a:rPr lang="en-US" altLang="ja-JP" sz="1600" dirty="0">
                <a:ea typeface="ＭＳ Ｐゴシック" charset="-128"/>
                <a:sym typeface="Symbol" charset="2"/>
              </a:rPr>
              <a:t>s </a:t>
            </a:r>
            <a:r>
              <a:rPr lang="ja-JP" altLang="en-US" sz="1600" dirty="0">
                <a:ea typeface="ＭＳ Ｐゴシック" charset="-128"/>
                <a:sym typeface="Symbol" charset="2"/>
              </a:rPr>
              <a:t>“</a:t>
            </a:r>
            <a:r>
              <a:rPr lang="en-US" altLang="ja-JP" sz="1600" dirty="0">
                <a:ea typeface="ＭＳ Ｐゴシック" charset="-128"/>
                <a:sym typeface="Symbol" charset="2"/>
              </a:rPr>
              <a:t>Reinforcement Learning</a:t>
            </a:r>
            <a:r>
              <a:rPr lang="ja-JP" altLang="en-US" sz="1600" dirty="0">
                <a:ea typeface="ＭＳ Ｐゴシック" charset="-128"/>
                <a:sym typeface="Symbol" charset="2"/>
              </a:rPr>
              <a:t>”</a:t>
            </a:r>
            <a:endParaRPr lang="en-US" altLang="ja-JP" sz="1600" dirty="0">
              <a:ea typeface="ＭＳ Ｐゴシック" charset="-128"/>
              <a:sym typeface="Symbol" charset="2"/>
            </a:endParaRP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75080A2-35CD-7741-9B1E-10443ACFA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42" y="1075710"/>
            <a:ext cx="11161316" cy="470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141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A6BB-304C-2D4D-BD91-18A157FA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Breaking apart that update formula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9162D-1282-2246-BB8B-F700D0023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>
                <a:ea typeface="ＭＳ Ｐゴシック" charset="-128"/>
                <a:sym typeface="Symbol" charset="2"/>
              </a:rPr>
              <a:t>Q(s, a)←Q(s, a) + </a:t>
            </a:r>
            <a:r>
              <a:rPr lang="en-US" altLang="en-US" dirty="0">
                <a:latin typeface="Symbol" charset="2"/>
                <a:ea typeface="ＭＳ Ｐゴシック" charset="-128"/>
                <a:sym typeface="Symbol" charset="2"/>
              </a:rPr>
              <a:t>a</a:t>
            </a:r>
            <a:r>
              <a:rPr lang="en-US" altLang="en-US" dirty="0">
                <a:ea typeface="ＭＳ Ｐゴシック" charset="-128"/>
                <a:sym typeface="Symbol" charset="2"/>
              </a:rPr>
              <a:t>(R + </a:t>
            </a:r>
            <a:r>
              <a:rPr lang="en-US" altLang="en-US" dirty="0" err="1">
                <a:latin typeface="Symbol" charset="2"/>
                <a:ea typeface="ＭＳ Ｐゴシック" charset="-128"/>
                <a:sym typeface="Symbol" charset="2"/>
              </a:rPr>
              <a:t>g</a:t>
            </a:r>
            <a:r>
              <a:rPr lang="en-US" altLang="en-US" dirty="0" err="1">
                <a:ea typeface="ＭＳ Ｐゴシック" charset="-128"/>
                <a:sym typeface="Symbol" charset="2"/>
              </a:rPr>
              <a:t>max</a:t>
            </a:r>
            <a:r>
              <a:rPr lang="en-US" altLang="en-US" baseline="-25000" dirty="0" err="1">
                <a:ea typeface="ＭＳ Ｐゴシック" charset="-128"/>
                <a:sym typeface="Symbol" charset="2"/>
              </a:rPr>
              <a:t>a’</a:t>
            </a:r>
            <a:r>
              <a:rPr lang="en-US" altLang="ja-JP" dirty="0" err="1">
                <a:ea typeface="ＭＳ Ｐゴシック" charset="-128"/>
                <a:sym typeface="Symbol" charset="2"/>
              </a:rPr>
              <a:t>Q</a:t>
            </a:r>
            <a:r>
              <a:rPr lang="en-US" altLang="ja-JP" dirty="0">
                <a:ea typeface="ＭＳ Ｐゴシック" charset="-128"/>
                <a:sym typeface="Symbol" charset="2"/>
              </a:rPr>
              <a:t>(s’, a’) – Q(s, a))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can be written another way…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altLang="en-US" dirty="0">
                <a:ea typeface="ＭＳ Ｐゴシック" charset="-128"/>
                <a:sym typeface="Symbol" charset="2"/>
              </a:rPr>
              <a:t>Q(s, a)←(1-</a:t>
            </a:r>
            <a:r>
              <a:rPr lang="en-US" altLang="en-US" dirty="0">
                <a:latin typeface="Symbol" charset="2"/>
                <a:ea typeface="ＭＳ Ｐゴシック" charset="-128"/>
                <a:sym typeface="Symbol" charset="2"/>
              </a:rPr>
              <a:t> a )</a:t>
            </a:r>
            <a:r>
              <a:rPr lang="en-US" altLang="en-US" dirty="0">
                <a:ea typeface="ＭＳ Ｐゴシック" charset="-128"/>
                <a:sym typeface="Symbol" charset="2"/>
              </a:rPr>
              <a:t>Q(s, a) + </a:t>
            </a:r>
            <a:r>
              <a:rPr lang="en-US" altLang="en-US" dirty="0">
                <a:latin typeface="Symbol" charset="2"/>
                <a:ea typeface="ＭＳ Ｐゴシック" charset="-128"/>
                <a:sym typeface="Symbol" charset="2"/>
              </a:rPr>
              <a:t>a</a:t>
            </a:r>
            <a:r>
              <a:rPr lang="en-US" altLang="en-US" dirty="0">
                <a:ea typeface="ＭＳ Ｐゴシック" charset="-128"/>
                <a:sym typeface="Symbol" charset="2"/>
              </a:rPr>
              <a:t>(R + </a:t>
            </a:r>
            <a:r>
              <a:rPr lang="en-US" altLang="en-US" dirty="0" err="1">
                <a:latin typeface="Symbol" charset="2"/>
                <a:ea typeface="ＭＳ Ｐゴシック" charset="-128"/>
                <a:sym typeface="Symbol" charset="2"/>
              </a:rPr>
              <a:t>g</a:t>
            </a:r>
            <a:r>
              <a:rPr lang="en-US" altLang="en-US" dirty="0" err="1">
                <a:ea typeface="ＭＳ Ｐゴシック" charset="-128"/>
                <a:sym typeface="Symbol" charset="2"/>
              </a:rPr>
              <a:t>max</a:t>
            </a:r>
            <a:r>
              <a:rPr lang="en-US" altLang="en-US" baseline="-25000" dirty="0" err="1">
                <a:ea typeface="ＭＳ Ｐゴシック" charset="-128"/>
                <a:sym typeface="Symbol" charset="2"/>
              </a:rPr>
              <a:t>a’</a:t>
            </a:r>
            <a:r>
              <a:rPr lang="en-US" altLang="ja-JP" dirty="0" err="1">
                <a:ea typeface="ＭＳ Ｐゴシック" charset="-128"/>
                <a:sym typeface="Symbol" charset="2"/>
              </a:rPr>
              <a:t>Q</a:t>
            </a:r>
            <a:r>
              <a:rPr lang="en-US" altLang="ja-JP" dirty="0">
                <a:ea typeface="ＭＳ Ｐゴシック" charset="-128"/>
                <a:sym typeface="Symbol" charset="2"/>
              </a:rPr>
              <a:t>(s’, a’))</a:t>
            </a:r>
          </a:p>
          <a:p>
            <a:pPr marL="0" indent="0">
              <a:buNone/>
            </a:pPr>
            <a:endParaRPr lang="en-US" altLang="ja-JP" dirty="0">
              <a:ea typeface="ＭＳ Ｐゴシック" charset="-128"/>
              <a:sym typeface="Symbol" charset="2"/>
            </a:endParaRPr>
          </a:p>
          <a:p>
            <a:pPr marL="0" indent="0">
              <a:buNone/>
            </a:pPr>
            <a:r>
              <a:rPr lang="en-US" altLang="ja-JP" dirty="0">
                <a:ea typeface="ＭＳ Ｐゴシック" charset="-128"/>
                <a:sym typeface="Symbol" charset="2"/>
              </a:rPr>
              <a:t>Looked at this way, it is more obvious that </a:t>
            </a:r>
            <a:r>
              <a:rPr lang="en-US" altLang="en-US" dirty="0">
                <a:latin typeface="Symbol" charset="2"/>
                <a:ea typeface="ＭＳ Ｐゴシック" charset="-128"/>
                <a:sym typeface="Symbol" charset="2"/>
              </a:rPr>
              <a:t>a </a:t>
            </a:r>
            <a:r>
              <a:rPr lang="en-US" altLang="ja-JP" dirty="0">
                <a:ea typeface="ＭＳ Ｐゴシック" charset="-128"/>
                <a:sym typeface="Symbol" charset="2"/>
              </a:rPr>
              <a:t>controls whether we value past experience more or new experience more.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0219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1752600" y="5486400"/>
            <a:ext cx="3092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b="1" i="1">
                <a:latin typeface="Tahoma" charset="0"/>
                <a:sym typeface="Symbol" charset="2"/>
              </a:rPr>
              <a:t>r</a:t>
            </a:r>
            <a:r>
              <a:rPr lang="en-US" altLang="en-US" sz="1800" b="1">
                <a:latin typeface="Tahoma" charset="0"/>
                <a:sym typeface="Symbol" charset="2"/>
              </a:rPr>
              <a:t>(</a:t>
            </a:r>
            <a:r>
              <a:rPr lang="en-US" altLang="en-US" sz="1800" b="1" i="1">
                <a:latin typeface="Tahoma" charset="0"/>
                <a:sym typeface="Symbol" charset="2"/>
              </a:rPr>
              <a:t>state</a:t>
            </a:r>
            <a:r>
              <a:rPr lang="en-US" altLang="en-US" sz="1800" b="1">
                <a:latin typeface="Tahoma" charset="0"/>
                <a:sym typeface="Symbol" charset="2"/>
              </a:rPr>
              <a:t>, </a:t>
            </a:r>
            <a:r>
              <a:rPr lang="en-US" altLang="en-US" sz="1800" b="1" i="1">
                <a:latin typeface="Tahoma" charset="0"/>
                <a:sym typeface="Symbol" charset="2"/>
              </a:rPr>
              <a:t>action</a:t>
            </a:r>
            <a:r>
              <a:rPr lang="en-US" altLang="en-US" sz="1800" b="1">
                <a:latin typeface="Tahoma" charset="0"/>
                <a:sym typeface="Symbol" charset="2"/>
              </a:rPr>
              <a:t>)</a:t>
            </a:r>
          </a:p>
          <a:p>
            <a:pPr algn="ctr"/>
            <a:r>
              <a:rPr lang="en-US" altLang="en-US" sz="1800" b="1">
                <a:latin typeface="Tahoma" charset="0"/>
                <a:sym typeface="Symbol" charset="2"/>
              </a:rPr>
              <a:t>immediate reward values</a:t>
            </a:r>
          </a:p>
        </p:txBody>
      </p:sp>
      <p:sp>
        <p:nvSpPr>
          <p:cNvPr id="50179" name="Rectangle 3"/>
          <p:cNvSpPr>
            <a:spLocks noChangeArrowheads="1"/>
          </p:cNvSpPr>
          <p:nvPr/>
        </p:nvSpPr>
        <p:spPr bwMode="auto">
          <a:xfrm>
            <a:off x="7696201" y="5486401"/>
            <a:ext cx="27971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b="1" i="1">
                <a:latin typeface="Tahoma" charset="0"/>
                <a:sym typeface="Symbol" charset="2"/>
              </a:rPr>
              <a:t>Q</a:t>
            </a:r>
            <a:r>
              <a:rPr lang="en-US" altLang="en-US" sz="1800" b="1">
                <a:latin typeface="Tahoma" charset="0"/>
                <a:sym typeface="Symbol" charset="2"/>
              </a:rPr>
              <a:t>(</a:t>
            </a:r>
            <a:r>
              <a:rPr lang="en-US" altLang="en-US" sz="1800" b="1" i="1">
                <a:latin typeface="Tahoma" charset="0"/>
                <a:sym typeface="Symbol" charset="2"/>
              </a:rPr>
              <a:t>state</a:t>
            </a:r>
            <a:r>
              <a:rPr lang="en-US" altLang="en-US" sz="1800" b="1">
                <a:latin typeface="Tahoma" charset="0"/>
                <a:sym typeface="Symbol" charset="2"/>
              </a:rPr>
              <a:t>, </a:t>
            </a:r>
            <a:r>
              <a:rPr lang="en-US" altLang="en-US" sz="1800" b="1" i="1">
                <a:latin typeface="Tahoma" charset="0"/>
                <a:sym typeface="Symbol" charset="2"/>
              </a:rPr>
              <a:t>action</a:t>
            </a:r>
            <a:r>
              <a:rPr lang="en-US" altLang="en-US" sz="1800" b="1">
                <a:latin typeface="Tahoma" charset="0"/>
                <a:sym typeface="Symbol" charset="2"/>
              </a:rPr>
              <a:t>) values</a:t>
            </a:r>
            <a:endParaRPr lang="en-US" altLang="en-US" sz="3600">
              <a:latin typeface="Tahoma" charset="0"/>
              <a:sym typeface="Symbol" charset="2"/>
            </a:endParaRPr>
          </a:p>
        </p:txBody>
      </p:sp>
      <p:sp>
        <p:nvSpPr>
          <p:cNvPr id="50180" name="Rectangle 4"/>
          <p:cNvSpPr>
            <a:spLocks noChangeArrowheads="1"/>
          </p:cNvSpPr>
          <p:nvPr/>
        </p:nvSpPr>
        <p:spPr bwMode="auto">
          <a:xfrm>
            <a:off x="4910138" y="5507038"/>
            <a:ext cx="2025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b="1" i="1">
                <a:latin typeface="Tahoma" charset="0"/>
                <a:sym typeface="Symbol" charset="2"/>
              </a:rPr>
              <a:t>V</a:t>
            </a:r>
            <a:r>
              <a:rPr lang="en-US" altLang="en-US" sz="1800" b="1" i="1" baseline="30000">
                <a:latin typeface="Tahoma" charset="0"/>
                <a:sym typeface="Symbol" charset="2"/>
              </a:rPr>
              <a:t>*</a:t>
            </a:r>
            <a:r>
              <a:rPr lang="en-US" altLang="en-US" sz="1800" b="1">
                <a:latin typeface="Tahoma" charset="0"/>
                <a:sym typeface="Symbol" charset="2"/>
              </a:rPr>
              <a:t>(</a:t>
            </a:r>
            <a:r>
              <a:rPr lang="en-US" altLang="en-US" sz="1800" b="1" i="1">
                <a:latin typeface="Tahoma" charset="0"/>
                <a:sym typeface="Symbol" charset="2"/>
              </a:rPr>
              <a:t>state</a:t>
            </a:r>
            <a:r>
              <a:rPr lang="en-US" altLang="en-US" sz="1800" b="1">
                <a:latin typeface="Tahoma" charset="0"/>
                <a:sym typeface="Symbol" charset="2"/>
              </a:rPr>
              <a:t>) values</a:t>
            </a:r>
          </a:p>
        </p:txBody>
      </p:sp>
      <p:grpSp>
        <p:nvGrpSpPr>
          <p:cNvPr id="50181" name="Group 5"/>
          <p:cNvGrpSpPr>
            <a:grpSpLocks/>
          </p:cNvGrpSpPr>
          <p:nvPr/>
        </p:nvGrpSpPr>
        <p:grpSpPr bwMode="auto">
          <a:xfrm>
            <a:off x="2057401" y="3706814"/>
            <a:ext cx="2484865" cy="1703387"/>
            <a:chOff x="311" y="3129"/>
            <a:chExt cx="1233" cy="666"/>
          </a:xfrm>
        </p:grpSpPr>
        <p:sp>
          <p:nvSpPr>
            <p:cNvPr id="50247" name="Rectangle 6"/>
            <p:cNvSpPr>
              <a:spLocks noChangeArrowheads="1"/>
            </p:cNvSpPr>
            <p:nvPr/>
          </p:nvSpPr>
          <p:spPr bwMode="auto">
            <a:xfrm>
              <a:off x="311" y="3171"/>
              <a:ext cx="400" cy="31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48" name="Rectangle 7"/>
            <p:cNvSpPr>
              <a:spLocks noChangeArrowheads="1"/>
            </p:cNvSpPr>
            <p:nvPr/>
          </p:nvSpPr>
          <p:spPr bwMode="auto">
            <a:xfrm>
              <a:off x="311" y="3483"/>
              <a:ext cx="400" cy="31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49" name="Rectangle 8"/>
            <p:cNvSpPr>
              <a:spLocks noChangeArrowheads="1"/>
            </p:cNvSpPr>
            <p:nvPr/>
          </p:nvSpPr>
          <p:spPr bwMode="auto">
            <a:xfrm>
              <a:off x="711" y="3171"/>
              <a:ext cx="400" cy="31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50" name="Rectangle 9"/>
            <p:cNvSpPr>
              <a:spLocks noChangeArrowheads="1"/>
            </p:cNvSpPr>
            <p:nvPr/>
          </p:nvSpPr>
          <p:spPr bwMode="auto">
            <a:xfrm>
              <a:off x="1111" y="3171"/>
              <a:ext cx="400" cy="31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51" name="Rectangle 10"/>
            <p:cNvSpPr>
              <a:spLocks noChangeArrowheads="1"/>
            </p:cNvSpPr>
            <p:nvPr/>
          </p:nvSpPr>
          <p:spPr bwMode="auto">
            <a:xfrm>
              <a:off x="711" y="3483"/>
              <a:ext cx="400" cy="31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52" name="Rectangle 11"/>
            <p:cNvSpPr>
              <a:spLocks noChangeArrowheads="1"/>
            </p:cNvSpPr>
            <p:nvPr/>
          </p:nvSpPr>
          <p:spPr bwMode="auto">
            <a:xfrm>
              <a:off x="1111" y="3483"/>
              <a:ext cx="400" cy="31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53" name="Rectangle 12"/>
            <p:cNvSpPr>
              <a:spLocks noChangeArrowheads="1"/>
            </p:cNvSpPr>
            <p:nvPr/>
          </p:nvSpPr>
          <p:spPr bwMode="auto">
            <a:xfrm>
              <a:off x="1301" y="3512"/>
              <a:ext cx="243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200" b="1">
                  <a:sym typeface="Symbol" charset="2"/>
                </a:rPr>
                <a:t>100</a:t>
              </a:r>
              <a:r>
                <a:rPr lang="en-US" altLang="en-US" sz="1400" b="1">
                  <a:sym typeface="Symbol" charset="2"/>
                </a:rPr>
                <a:t> </a:t>
              </a:r>
            </a:p>
          </p:txBody>
        </p:sp>
        <p:sp>
          <p:nvSpPr>
            <p:cNvPr id="50254" name="Line 13"/>
            <p:cNvSpPr>
              <a:spLocks noChangeShapeType="1"/>
            </p:cNvSpPr>
            <p:nvPr/>
          </p:nvSpPr>
          <p:spPr bwMode="auto">
            <a:xfrm>
              <a:off x="598" y="3264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55" name="Line 14"/>
            <p:cNvSpPr>
              <a:spLocks noChangeShapeType="1"/>
            </p:cNvSpPr>
            <p:nvPr/>
          </p:nvSpPr>
          <p:spPr bwMode="auto">
            <a:xfrm flipH="1">
              <a:off x="598" y="3408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56" name="Rectangle 15"/>
            <p:cNvSpPr>
              <a:spLocks noChangeArrowheads="1"/>
            </p:cNvSpPr>
            <p:nvPr/>
          </p:nvSpPr>
          <p:spPr bwMode="auto">
            <a:xfrm>
              <a:off x="570" y="3140"/>
              <a:ext cx="158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200" b="1">
                  <a:sym typeface="Symbol" charset="2"/>
                </a:rPr>
                <a:t>0</a:t>
              </a:r>
              <a:r>
                <a:rPr lang="en-US" altLang="en-US" sz="1400" b="1">
                  <a:sym typeface="Symbol" charset="2"/>
                </a:rPr>
                <a:t> </a:t>
              </a:r>
            </a:p>
          </p:txBody>
        </p:sp>
        <p:sp>
          <p:nvSpPr>
            <p:cNvPr id="50257" name="Rectangle 16"/>
            <p:cNvSpPr>
              <a:spLocks noChangeArrowheads="1"/>
            </p:cNvSpPr>
            <p:nvPr/>
          </p:nvSpPr>
          <p:spPr bwMode="auto">
            <a:xfrm>
              <a:off x="708" y="3254"/>
              <a:ext cx="158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200" b="1">
                  <a:sym typeface="Symbol" charset="2"/>
                </a:rPr>
                <a:t>0</a:t>
              </a:r>
              <a:r>
                <a:rPr lang="en-US" altLang="en-US" sz="1400" b="1">
                  <a:sym typeface="Symbol" charset="2"/>
                </a:rPr>
                <a:t> </a:t>
              </a:r>
            </a:p>
          </p:txBody>
        </p:sp>
        <p:sp>
          <p:nvSpPr>
            <p:cNvPr id="50258" name="Line 17"/>
            <p:cNvSpPr>
              <a:spLocks noChangeShapeType="1"/>
            </p:cNvSpPr>
            <p:nvPr/>
          </p:nvSpPr>
          <p:spPr bwMode="auto">
            <a:xfrm>
              <a:off x="982" y="3264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59" name="Rectangle 18"/>
            <p:cNvSpPr>
              <a:spLocks noChangeArrowheads="1"/>
            </p:cNvSpPr>
            <p:nvPr/>
          </p:nvSpPr>
          <p:spPr bwMode="auto">
            <a:xfrm>
              <a:off x="886" y="3140"/>
              <a:ext cx="275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200" b="1">
                  <a:sym typeface="Symbol" charset="2"/>
                </a:rPr>
                <a:t>100</a:t>
              </a:r>
              <a:r>
                <a:rPr lang="en-US" altLang="en-US" sz="1400" b="1">
                  <a:sym typeface="Symbol" charset="2"/>
                </a:rPr>
                <a:t> </a:t>
              </a:r>
            </a:p>
          </p:txBody>
        </p:sp>
        <p:sp>
          <p:nvSpPr>
            <p:cNvPr id="50260" name="Rectangle 19"/>
            <p:cNvSpPr>
              <a:spLocks noChangeArrowheads="1"/>
            </p:cNvSpPr>
            <p:nvPr/>
          </p:nvSpPr>
          <p:spPr bwMode="auto">
            <a:xfrm>
              <a:off x="1142" y="3254"/>
              <a:ext cx="176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200" b="1">
                  <a:sym typeface="Symbol" charset="2"/>
                </a:rPr>
                <a:t>G</a:t>
              </a:r>
              <a:r>
                <a:rPr lang="en-US" altLang="en-US" sz="1400" b="1">
                  <a:sym typeface="Symbol" charset="2"/>
                </a:rPr>
                <a:t> </a:t>
              </a:r>
            </a:p>
          </p:txBody>
        </p:sp>
        <p:sp>
          <p:nvSpPr>
            <p:cNvPr id="50261" name="Arc 20"/>
            <p:cNvSpPr>
              <a:spLocks/>
            </p:cNvSpPr>
            <p:nvPr/>
          </p:nvSpPr>
          <p:spPr bwMode="auto">
            <a:xfrm>
              <a:off x="1225" y="3219"/>
              <a:ext cx="144" cy="192"/>
            </a:xfrm>
            <a:custGeom>
              <a:avLst/>
              <a:gdLst>
                <a:gd name="T0" fmla="*/ 0 w 42430"/>
                <a:gd name="T1" fmla="*/ 0 h 43200"/>
                <a:gd name="T2" fmla="*/ 0 w 42430"/>
                <a:gd name="T3" fmla="*/ 0 h 43200"/>
                <a:gd name="T4" fmla="*/ 0 w 42430"/>
                <a:gd name="T5" fmla="*/ 0 h 43200"/>
                <a:gd name="T6" fmla="*/ 0 60000 65536"/>
                <a:gd name="T7" fmla="*/ 0 60000 65536"/>
                <a:gd name="T8" fmla="*/ 0 60000 65536"/>
                <a:gd name="T9" fmla="*/ 0 w 42430"/>
                <a:gd name="T10" fmla="*/ 0 h 43200"/>
                <a:gd name="T11" fmla="*/ 42430 w 4243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430" h="43200" fill="none" extrusionOk="0">
                  <a:moveTo>
                    <a:pt x="0" y="15883"/>
                  </a:moveTo>
                  <a:cubicBezTo>
                    <a:pt x="2574" y="6502"/>
                    <a:pt x="11102" y="-1"/>
                    <a:pt x="20830" y="0"/>
                  </a:cubicBezTo>
                  <a:cubicBezTo>
                    <a:pt x="32759" y="0"/>
                    <a:pt x="42430" y="9670"/>
                    <a:pt x="42430" y="21600"/>
                  </a:cubicBezTo>
                  <a:cubicBezTo>
                    <a:pt x="42430" y="33529"/>
                    <a:pt x="32759" y="43200"/>
                    <a:pt x="20830" y="43200"/>
                  </a:cubicBezTo>
                  <a:cubicBezTo>
                    <a:pt x="15967" y="43200"/>
                    <a:pt x="11247" y="41559"/>
                    <a:pt x="7433" y="38544"/>
                  </a:cubicBezTo>
                </a:path>
                <a:path w="42430" h="43200" stroke="0" extrusionOk="0">
                  <a:moveTo>
                    <a:pt x="0" y="15883"/>
                  </a:moveTo>
                  <a:cubicBezTo>
                    <a:pt x="2574" y="6502"/>
                    <a:pt x="11102" y="-1"/>
                    <a:pt x="20830" y="0"/>
                  </a:cubicBezTo>
                  <a:cubicBezTo>
                    <a:pt x="32759" y="0"/>
                    <a:pt x="42430" y="9670"/>
                    <a:pt x="42430" y="21600"/>
                  </a:cubicBezTo>
                  <a:cubicBezTo>
                    <a:pt x="42430" y="33529"/>
                    <a:pt x="32759" y="43200"/>
                    <a:pt x="20830" y="43200"/>
                  </a:cubicBezTo>
                  <a:cubicBezTo>
                    <a:pt x="15967" y="43200"/>
                    <a:pt x="11247" y="41559"/>
                    <a:pt x="7433" y="38544"/>
                  </a:cubicBezTo>
                  <a:lnTo>
                    <a:pt x="20830" y="21600"/>
                  </a:lnTo>
                  <a:lnTo>
                    <a:pt x="0" y="15883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62" name="Rectangle 21"/>
            <p:cNvSpPr>
              <a:spLocks noChangeArrowheads="1"/>
            </p:cNvSpPr>
            <p:nvPr/>
          </p:nvSpPr>
          <p:spPr bwMode="auto">
            <a:xfrm>
              <a:off x="1336" y="3129"/>
              <a:ext cx="158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200" b="1">
                  <a:sym typeface="Symbol" charset="2"/>
                </a:rPr>
                <a:t>0</a:t>
              </a:r>
              <a:r>
                <a:rPr lang="en-US" altLang="en-US" sz="1400" b="1">
                  <a:sym typeface="Symbol" charset="2"/>
                </a:rPr>
                <a:t> </a:t>
              </a:r>
            </a:p>
          </p:txBody>
        </p:sp>
        <p:sp>
          <p:nvSpPr>
            <p:cNvPr id="50263" name="Line 22"/>
            <p:cNvSpPr>
              <a:spLocks noChangeShapeType="1"/>
            </p:cNvSpPr>
            <p:nvPr/>
          </p:nvSpPr>
          <p:spPr bwMode="auto">
            <a:xfrm flipV="1">
              <a:off x="358" y="340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64" name="Line 23"/>
            <p:cNvSpPr>
              <a:spLocks noChangeShapeType="1"/>
            </p:cNvSpPr>
            <p:nvPr/>
          </p:nvSpPr>
          <p:spPr bwMode="auto">
            <a:xfrm>
              <a:off x="454" y="340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65" name="Line 24"/>
            <p:cNvSpPr>
              <a:spLocks noChangeShapeType="1"/>
            </p:cNvSpPr>
            <p:nvPr/>
          </p:nvSpPr>
          <p:spPr bwMode="auto">
            <a:xfrm>
              <a:off x="593" y="360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66" name="Line 25"/>
            <p:cNvSpPr>
              <a:spLocks noChangeShapeType="1"/>
            </p:cNvSpPr>
            <p:nvPr/>
          </p:nvSpPr>
          <p:spPr bwMode="auto">
            <a:xfrm flipH="1">
              <a:off x="593" y="3744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67" name="Rectangle 26"/>
            <p:cNvSpPr>
              <a:spLocks noChangeArrowheads="1"/>
            </p:cNvSpPr>
            <p:nvPr/>
          </p:nvSpPr>
          <p:spPr bwMode="auto">
            <a:xfrm>
              <a:off x="564" y="3446"/>
              <a:ext cx="158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200" b="1">
                  <a:sym typeface="Symbol" charset="2"/>
                </a:rPr>
                <a:t>0</a:t>
              </a:r>
              <a:r>
                <a:rPr lang="en-US" altLang="en-US" sz="1400" b="1">
                  <a:sym typeface="Symbol" charset="2"/>
                </a:rPr>
                <a:t> </a:t>
              </a:r>
            </a:p>
          </p:txBody>
        </p:sp>
        <p:sp>
          <p:nvSpPr>
            <p:cNvPr id="50268" name="Rectangle 27"/>
            <p:cNvSpPr>
              <a:spLocks noChangeArrowheads="1"/>
            </p:cNvSpPr>
            <p:nvPr/>
          </p:nvSpPr>
          <p:spPr bwMode="auto">
            <a:xfrm>
              <a:off x="701" y="3590"/>
              <a:ext cx="158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200" b="1">
                  <a:sym typeface="Symbol" charset="2"/>
                </a:rPr>
                <a:t>0</a:t>
              </a:r>
              <a:r>
                <a:rPr lang="en-US" altLang="en-US" sz="1400" b="1">
                  <a:sym typeface="Symbol" charset="2"/>
                </a:rPr>
                <a:t> </a:t>
              </a:r>
            </a:p>
          </p:txBody>
        </p:sp>
        <p:sp>
          <p:nvSpPr>
            <p:cNvPr id="50269" name="Line 28"/>
            <p:cNvSpPr>
              <a:spLocks noChangeShapeType="1"/>
            </p:cNvSpPr>
            <p:nvPr/>
          </p:nvSpPr>
          <p:spPr bwMode="auto">
            <a:xfrm>
              <a:off x="987" y="360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70" name="Line 29"/>
            <p:cNvSpPr>
              <a:spLocks noChangeShapeType="1"/>
            </p:cNvSpPr>
            <p:nvPr/>
          </p:nvSpPr>
          <p:spPr bwMode="auto">
            <a:xfrm flipH="1">
              <a:off x="987" y="3744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71" name="Rectangle 30"/>
            <p:cNvSpPr>
              <a:spLocks noChangeArrowheads="1"/>
            </p:cNvSpPr>
            <p:nvPr/>
          </p:nvSpPr>
          <p:spPr bwMode="auto">
            <a:xfrm>
              <a:off x="957" y="3446"/>
              <a:ext cx="158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200" b="1">
                  <a:sym typeface="Symbol" charset="2"/>
                </a:rPr>
                <a:t>0</a:t>
              </a:r>
              <a:r>
                <a:rPr lang="en-US" altLang="en-US" sz="1400" b="1">
                  <a:sym typeface="Symbol" charset="2"/>
                </a:rPr>
                <a:t> </a:t>
              </a:r>
            </a:p>
          </p:txBody>
        </p:sp>
        <p:sp>
          <p:nvSpPr>
            <p:cNvPr id="50272" name="Rectangle 31"/>
            <p:cNvSpPr>
              <a:spLocks noChangeArrowheads="1"/>
            </p:cNvSpPr>
            <p:nvPr/>
          </p:nvSpPr>
          <p:spPr bwMode="auto">
            <a:xfrm>
              <a:off x="1097" y="3590"/>
              <a:ext cx="158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200" b="1">
                  <a:sym typeface="Symbol" charset="2"/>
                </a:rPr>
                <a:t>0</a:t>
              </a:r>
              <a:r>
                <a:rPr lang="en-US" altLang="en-US" sz="1400" b="1">
                  <a:sym typeface="Symbol" charset="2"/>
                </a:rPr>
                <a:t> </a:t>
              </a:r>
            </a:p>
          </p:txBody>
        </p:sp>
        <p:sp>
          <p:nvSpPr>
            <p:cNvPr id="50273" name="Line 32"/>
            <p:cNvSpPr>
              <a:spLocks noChangeShapeType="1"/>
            </p:cNvSpPr>
            <p:nvPr/>
          </p:nvSpPr>
          <p:spPr bwMode="auto">
            <a:xfrm flipV="1">
              <a:off x="838" y="340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74" name="Line 33"/>
            <p:cNvSpPr>
              <a:spLocks noChangeShapeType="1"/>
            </p:cNvSpPr>
            <p:nvPr/>
          </p:nvSpPr>
          <p:spPr bwMode="auto">
            <a:xfrm>
              <a:off x="934" y="340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75" name="Line 34"/>
            <p:cNvSpPr>
              <a:spLocks noChangeShapeType="1"/>
            </p:cNvSpPr>
            <p:nvPr/>
          </p:nvSpPr>
          <p:spPr bwMode="auto">
            <a:xfrm flipV="1">
              <a:off x="1414" y="340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76" name="Rectangle 35"/>
            <p:cNvSpPr>
              <a:spLocks noChangeArrowheads="1"/>
            </p:cNvSpPr>
            <p:nvPr/>
          </p:nvSpPr>
          <p:spPr bwMode="auto">
            <a:xfrm>
              <a:off x="326" y="3465"/>
              <a:ext cx="158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200" b="1">
                  <a:sym typeface="Symbol" charset="2"/>
                </a:rPr>
                <a:t>0</a:t>
              </a:r>
              <a:r>
                <a:rPr lang="en-US" altLang="en-US" sz="1400" b="1">
                  <a:sym typeface="Symbol" charset="2"/>
                </a:rPr>
                <a:t> </a:t>
              </a:r>
            </a:p>
          </p:txBody>
        </p:sp>
        <p:sp>
          <p:nvSpPr>
            <p:cNvPr id="50277" name="Rectangle 36"/>
            <p:cNvSpPr>
              <a:spLocks noChangeArrowheads="1"/>
            </p:cNvSpPr>
            <p:nvPr/>
          </p:nvSpPr>
          <p:spPr bwMode="auto">
            <a:xfrm>
              <a:off x="421" y="3321"/>
              <a:ext cx="158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200" b="1">
                  <a:sym typeface="Symbol" charset="2"/>
                </a:rPr>
                <a:t>0</a:t>
              </a:r>
              <a:r>
                <a:rPr lang="en-US" altLang="en-US" sz="1400" b="1">
                  <a:sym typeface="Symbol" charset="2"/>
                </a:rPr>
                <a:t> </a:t>
              </a:r>
            </a:p>
          </p:txBody>
        </p:sp>
        <p:sp>
          <p:nvSpPr>
            <p:cNvPr id="50278" name="Rectangle 37"/>
            <p:cNvSpPr>
              <a:spLocks noChangeArrowheads="1"/>
            </p:cNvSpPr>
            <p:nvPr/>
          </p:nvSpPr>
          <p:spPr bwMode="auto">
            <a:xfrm>
              <a:off x="809" y="3446"/>
              <a:ext cx="158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200" b="1">
                  <a:sym typeface="Symbol" charset="2"/>
                </a:rPr>
                <a:t>0</a:t>
              </a:r>
              <a:r>
                <a:rPr lang="en-US" altLang="en-US" sz="1400" b="1">
                  <a:sym typeface="Symbol" charset="2"/>
                </a:rPr>
                <a:t> </a:t>
              </a:r>
            </a:p>
          </p:txBody>
        </p:sp>
        <p:sp>
          <p:nvSpPr>
            <p:cNvPr id="50279" name="Rectangle 38"/>
            <p:cNvSpPr>
              <a:spLocks noChangeArrowheads="1"/>
            </p:cNvSpPr>
            <p:nvPr/>
          </p:nvSpPr>
          <p:spPr bwMode="auto">
            <a:xfrm>
              <a:off x="905" y="3302"/>
              <a:ext cx="158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200" b="1">
                  <a:sym typeface="Symbol" charset="2"/>
                </a:rPr>
                <a:t>0</a:t>
              </a:r>
              <a:r>
                <a:rPr lang="en-US" altLang="en-US" sz="1400" b="1">
                  <a:sym typeface="Symbol" charset="2"/>
                </a:rPr>
                <a:t> </a:t>
              </a:r>
            </a:p>
          </p:txBody>
        </p:sp>
      </p:grpSp>
      <p:grpSp>
        <p:nvGrpSpPr>
          <p:cNvPr id="50182" name="Group 39"/>
          <p:cNvGrpSpPr>
            <a:grpSpLocks/>
          </p:cNvGrpSpPr>
          <p:nvPr/>
        </p:nvGrpSpPr>
        <p:grpSpPr bwMode="auto">
          <a:xfrm>
            <a:off x="7908926" y="3684588"/>
            <a:ext cx="2462213" cy="1693862"/>
            <a:chOff x="1550" y="3131"/>
            <a:chExt cx="1241" cy="661"/>
          </a:xfrm>
        </p:grpSpPr>
        <p:sp>
          <p:nvSpPr>
            <p:cNvPr id="50214" name="Rectangle 40"/>
            <p:cNvSpPr>
              <a:spLocks noChangeArrowheads="1"/>
            </p:cNvSpPr>
            <p:nvPr/>
          </p:nvSpPr>
          <p:spPr bwMode="auto">
            <a:xfrm>
              <a:off x="1558" y="3168"/>
              <a:ext cx="400" cy="31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15" name="Rectangle 41"/>
            <p:cNvSpPr>
              <a:spLocks noChangeArrowheads="1"/>
            </p:cNvSpPr>
            <p:nvPr/>
          </p:nvSpPr>
          <p:spPr bwMode="auto">
            <a:xfrm>
              <a:off x="1558" y="3480"/>
              <a:ext cx="400" cy="31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16" name="Rectangle 42"/>
            <p:cNvSpPr>
              <a:spLocks noChangeArrowheads="1"/>
            </p:cNvSpPr>
            <p:nvPr/>
          </p:nvSpPr>
          <p:spPr bwMode="auto">
            <a:xfrm>
              <a:off x="1958" y="3168"/>
              <a:ext cx="400" cy="31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17" name="Rectangle 43"/>
            <p:cNvSpPr>
              <a:spLocks noChangeArrowheads="1"/>
            </p:cNvSpPr>
            <p:nvPr/>
          </p:nvSpPr>
          <p:spPr bwMode="auto">
            <a:xfrm>
              <a:off x="2358" y="3168"/>
              <a:ext cx="400" cy="31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18" name="Rectangle 44"/>
            <p:cNvSpPr>
              <a:spLocks noChangeArrowheads="1"/>
            </p:cNvSpPr>
            <p:nvPr/>
          </p:nvSpPr>
          <p:spPr bwMode="auto">
            <a:xfrm>
              <a:off x="1958" y="3480"/>
              <a:ext cx="400" cy="31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19" name="Rectangle 45"/>
            <p:cNvSpPr>
              <a:spLocks noChangeArrowheads="1"/>
            </p:cNvSpPr>
            <p:nvPr/>
          </p:nvSpPr>
          <p:spPr bwMode="auto">
            <a:xfrm>
              <a:off x="2358" y="3480"/>
              <a:ext cx="400" cy="31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20" name="Line 46"/>
            <p:cNvSpPr>
              <a:spLocks noChangeShapeType="1"/>
            </p:cNvSpPr>
            <p:nvPr/>
          </p:nvSpPr>
          <p:spPr bwMode="auto">
            <a:xfrm>
              <a:off x="1846" y="3264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21" name="Line 47"/>
            <p:cNvSpPr>
              <a:spLocks noChangeShapeType="1"/>
            </p:cNvSpPr>
            <p:nvPr/>
          </p:nvSpPr>
          <p:spPr bwMode="auto">
            <a:xfrm flipH="1">
              <a:off x="1846" y="3408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22" name="Rectangle 48"/>
            <p:cNvSpPr>
              <a:spLocks noChangeArrowheads="1"/>
            </p:cNvSpPr>
            <p:nvPr/>
          </p:nvSpPr>
          <p:spPr bwMode="auto">
            <a:xfrm>
              <a:off x="1796" y="3150"/>
              <a:ext cx="202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200" b="1">
                  <a:solidFill>
                    <a:srgbClr val="0000CC"/>
                  </a:solidFill>
                  <a:sym typeface="Symbol" charset="2"/>
                </a:rPr>
                <a:t>90</a:t>
              </a:r>
              <a:r>
                <a:rPr lang="en-US" altLang="en-US" sz="1400" b="1">
                  <a:solidFill>
                    <a:srgbClr val="0000CC"/>
                  </a:solidFill>
                  <a:sym typeface="Symbol" charset="2"/>
                </a:rPr>
                <a:t> </a:t>
              </a:r>
            </a:p>
          </p:txBody>
        </p:sp>
        <p:sp>
          <p:nvSpPr>
            <p:cNvPr id="50223" name="Rectangle 49"/>
            <p:cNvSpPr>
              <a:spLocks noChangeArrowheads="1"/>
            </p:cNvSpPr>
            <p:nvPr/>
          </p:nvSpPr>
          <p:spPr bwMode="auto">
            <a:xfrm>
              <a:off x="1946" y="3270"/>
              <a:ext cx="179" cy="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200" b="1">
                  <a:solidFill>
                    <a:srgbClr val="0000CC"/>
                  </a:solidFill>
                  <a:sym typeface="Symbol" charset="2"/>
                </a:rPr>
                <a:t>81</a:t>
              </a:r>
              <a:endParaRPr lang="en-US" altLang="en-US" sz="1400" b="1">
                <a:solidFill>
                  <a:srgbClr val="0000CC"/>
                </a:solidFill>
                <a:sym typeface="Symbol" charset="2"/>
              </a:endParaRPr>
            </a:p>
          </p:txBody>
        </p:sp>
        <p:sp>
          <p:nvSpPr>
            <p:cNvPr id="50224" name="Line 50"/>
            <p:cNvSpPr>
              <a:spLocks noChangeShapeType="1"/>
            </p:cNvSpPr>
            <p:nvPr/>
          </p:nvSpPr>
          <p:spPr bwMode="auto">
            <a:xfrm>
              <a:off x="2230" y="3264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25" name="Rectangle 51"/>
            <p:cNvSpPr>
              <a:spLocks noChangeArrowheads="1"/>
            </p:cNvSpPr>
            <p:nvPr/>
          </p:nvSpPr>
          <p:spPr bwMode="auto">
            <a:xfrm>
              <a:off x="2149" y="3150"/>
              <a:ext cx="245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200" b="1">
                  <a:solidFill>
                    <a:srgbClr val="0000CC"/>
                  </a:solidFill>
                  <a:sym typeface="Symbol" charset="2"/>
                </a:rPr>
                <a:t>100</a:t>
              </a:r>
              <a:r>
                <a:rPr lang="en-US" altLang="en-US" sz="1400" b="1">
                  <a:solidFill>
                    <a:srgbClr val="0000CC"/>
                  </a:solidFill>
                  <a:sym typeface="Symbol" charset="2"/>
                </a:rPr>
                <a:t> </a:t>
              </a:r>
            </a:p>
          </p:txBody>
        </p:sp>
        <p:sp>
          <p:nvSpPr>
            <p:cNvPr id="50226" name="Rectangle 52"/>
            <p:cNvSpPr>
              <a:spLocks noChangeArrowheads="1"/>
            </p:cNvSpPr>
            <p:nvPr/>
          </p:nvSpPr>
          <p:spPr bwMode="auto">
            <a:xfrm>
              <a:off x="2388" y="3255"/>
              <a:ext cx="177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200" b="1">
                  <a:solidFill>
                    <a:srgbClr val="0000CC"/>
                  </a:solidFill>
                  <a:sym typeface="Symbol" charset="2"/>
                </a:rPr>
                <a:t>G</a:t>
              </a:r>
              <a:r>
                <a:rPr lang="en-US" altLang="en-US" sz="1400" b="1">
                  <a:solidFill>
                    <a:srgbClr val="0000CC"/>
                  </a:solidFill>
                  <a:sym typeface="Symbol" charset="2"/>
                </a:rPr>
                <a:t> </a:t>
              </a:r>
            </a:p>
          </p:txBody>
        </p:sp>
        <p:sp>
          <p:nvSpPr>
            <p:cNvPr id="50227" name="Arc 53"/>
            <p:cNvSpPr>
              <a:spLocks/>
            </p:cNvSpPr>
            <p:nvPr/>
          </p:nvSpPr>
          <p:spPr bwMode="auto">
            <a:xfrm>
              <a:off x="2473" y="3219"/>
              <a:ext cx="144" cy="192"/>
            </a:xfrm>
            <a:custGeom>
              <a:avLst/>
              <a:gdLst>
                <a:gd name="T0" fmla="*/ 0 w 42430"/>
                <a:gd name="T1" fmla="*/ 0 h 43200"/>
                <a:gd name="T2" fmla="*/ 0 w 42430"/>
                <a:gd name="T3" fmla="*/ 0 h 43200"/>
                <a:gd name="T4" fmla="*/ 0 w 42430"/>
                <a:gd name="T5" fmla="*/ 0 h 43200"/>
                <a:gd name="T6" fmla="*/ 0 60000 65536"/>
                <a:gd name="T7" fmla="*/ 0 60000 65536"/>
                <a:gd name="T8" fmla="*/ 0 60000 65536"/>
                <a:gd name="T9" fmla="*/ 0 w 42430"/>
                <a:gd name="T10" fmla="*/ 0 h 43200"/>
                <a:gd name="T11" fmla="*/ 42430 w 4243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430" h="43200" fill="none" extrusionOk="0">
                  <a:moveTo>
                    <a:pt x="0" y="15883"/>
                  </a:moveTo>
                  <a:cubicBezTo>
                    <a:pt x="2574" y="6502"/>
                    <a:pt x="11102" y="-1"/>
                    <a:pt x="20830" y="0"/>
                  </a:cubicBezTo>
                  <a:cubicBezTo>
                    <a:pt x="32759" y="0"/>
                    <a:pt x="42430" y="9670"/>
                    <a:pt x="42430" y="21600"/>
                  </a:cubicBezTo>
                  <a:cubicBezTo>
                    <a:pt x="42430" y="33529"/>
                    <a:pt x="32759" y="43200"/>
                    <a:pt x="20830" y="43200"/>
                  </a:cubicBezTo>
                  <a:cubicBezTo>
                    <a:pt x="15967" y="43200"/>
                    <a:pt x="11247" y="41559"/>
                    <a:pt x="7433" y="38544"/>
                  </a:cubicBezTo>
                </a:path>
                <a:path w="42430" h="43200" stroke="0" extrusionOk="0">
                  <a:moveTo>
                    <a:pt x="0" y="15883"/>
                  </a:moveTo>
                  <a:cubicBezTo>
                    <a:pt x="2574" y="6502"/>
                    <a:pt x="11102" y="-1"/>
                    <a:pt x="20830" y="0"/>
                  </a:cubicBezTo>
                  <a:cubicBezTo>
                    <a:pt x="32759" y="0"/>
                    <a:pt x="42430" y="9670"/>
                    <a:pt x="42430" y="21600"/>
                  </a:cubicBezTo>
                  <a:cubicBezTo>
                    <a:pt x="42430" y="33529"/>
                    <a:pt x="32759" y="43200"/>
                    <a:pt x="20830" y="43200"/>
                  </a:cubicBezTo>
                  <a:cubicBezTo>
                    <a:pt x="15967" y="43200"/>
                    <a:pt x="11247" y="41559"/>
                    <a:pt x="7433" y="38544"/>
                  </a:cubicBezTo>
                  <a:lnTo>
                    <a:pt x="20830" y="21600"/>
                  </a:lnTo>
                  <a:lnTo>
                    <a:pt x="0" y="15883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28" name="Rectangle 54"/>
            <p:cNvSpPr>
              <a:spLocks noChangeArrowheads="1"/>
            </p:cNvSpPr>
            <p:nvPr/>
          </p:nvSpPr>
          <p:spPr bwMode="auto">
            <a:xfrm>
              <a:off x="2584" y="3131"/>
              <a:ext cx="160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200" b="1">
                  <a:solidFill>
                    <a:srgbClr val="0000CC"/>
                  </a:solidFill>
                  <a:sym typeface="Symbol" charset="2"/>
                </a:rPr>
                <a:t>0</a:t>
              </a:r>
              <a:r>
                <a:rPr lang="en-US" altLang="en-US" sz="1400" b="1">
                  <a:solidFill>
                    <a:srgbClr val="0000CC"/>
                  </a:solidFill>
                  <a:sym typeface="Symbol" charset="2"/>
                </a:rPr>
                <a:t> </a:t>
              </a:r>
            </a:p>
          </p:txBody>
        </p:sp>
        <p:sp>
          <p:nvSpPr>
            <p:cNvPr id="50229" name="Line 55"/>
            <p:cNvSpPr>
              <a:spLocks noChangeShapeType="1"/>
            </p:cNvSpPr>
            <p:nvPr/>
          </p:nvSpPr>
          <p:spPr bwMode="auto">
            <a:xfrm flipV="1">
              <a:off x="1606" y="340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30" name="Line 56"/>
            <p:cNvSpPr>
              <a:spLocks noChangeShapeType="1"/>
            </p:cNvSpPr>
            <p:nvPr/>
          </p:nvSpPr>
          <p:spPr bwMode="auto">
            <a:xfrm>
              <a:off x="1702" y="340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31" name="Line 57"/>
            <p:cNvSpPr>
              <a:spLocks noChangeShapeType="1"/>
            </p:cNvSpPr>
            <p:nvPr/>
          </p:nvSpPr>
          <p:spPr bwMode="auto">
            <a:xfrm>
              <a:off x="1841" y="360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32" name="Line 58"/>
            <p:cNvSpPr>
              <a:spLocks noChangeShapeType="1"/>
            </p:cNvSpPr>
            <p:nvPr/>
          </p:nvSpPr>
          <p:spPr bwMode="auto">
            <a:xfrm flipH="1">
              <a:off x="1841" y="3744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33" name="Rectangle 59"/>
            <p:cNvSpPr>
              <a:spLocks noChangeArrowheads="1"/>
            </p:cNvSpPr>
            <p:nvPr/>
          </p:nvSpPr>
          <p:spPr bwMode="auto">
            <a:xfrm>
              <a:off x="1792" y="3447"/>
              <a:ext cx="202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200" b="1">
                  <a:solidFill>
                    <a:srgbClr val="0000CC"/>
                  </a:solidFill>
                  <a:sym typeface="Symbol" charset="2"/>
                </a:rPr>
                <a:t>81</a:t>
              </a:r>
              <a:r>
                <a:rPr lang="en-US" altLang="en-US" sz="1400" b="1">
                  <a:solidFill>
                    <a:srgbClr val="0000CC"/>
                  </a:solidFill>
                  <a:sym typeface="Symbol" charset="2"/>
                </a:rPr>
                <a:t> </a:t>
              </a:r>
            </a:p>
          </p:txBody>
        </p:sp>
        <p:sp>
          <p:nvSpPr>
            <p:cNvPr id="50234" name="Rectangle 60"/>
            <p:cNvSpPr>
              <a:spLocks noChangeArrowheads="1"/>
            </p:cNvSpPr>
            <p:nvPr/>
          </p:nvSpPr>
          <p:spPr bwMode="auto">
            <a:xfrm>
              <a:off x="1929" y="3591"/>
              <a:ext cx="203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200" b="1">
                  <a:solidFill>
                    <a:srgbClr val="0000CC"/>
                  </a:solidFill>
                  <a:sym typeface="Symbol" charset="2"/>
                </a:rPr>
                <a:t>72</a:t>
              </a:r>
              <a:r>
                <a:rPr lang="en-US" altLang="en-US" sz="1400" b="1">
                  <a:solidFill>
                    <a:srgbClr val="0000CC"/>
                  </a:solidFill>
                  <a:sym typeface="Symbol" charset="2"/>
                </a:rPr>
                <a:t> </a:t>
              </a:r>
            </a:p>
          </p:txBody>
        </p:sp>
        <p:sp>
          <p:nvSpPr>
            <p:cNvPr id="50235" name="Line 61"/>
            <p:cNvSpPr>
              <a:spLocks noChangeShapeType="1"/>
            </p:cNvSpPr>
            <p:nvPr/>
          </p:nvSpPr>
          <p:spPr bwMode="auto">
            <a:xfrm>
              <a:off x="2235" y="360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36" name="Line 62"/>
            <p:cNvSpPr>
              <a:spLocks noChangeShapeType="1"/>
            </p:cNvSpPr>
            <p:nvPr/>
          </p:nvSpPr>
          <p:spPr bwMode="auto">
            <a:xfrm flipH="1">
              <a:off x="2235" y="3744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37" name="Rectangle 63"/>
            <p:cNvSpPr>
              <a:spLocks noChangeArrowheads="1"/>
            </p:cNvSpPr>
            <p:nvPr/>
          </p:nvSpPr>
          <p:spPr bwMode="auto">
            <a:xfrm>
              <a:off x="2184" y="3447"/>
              <a:ext cx="203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200" b="1">
                  <a:solidFill>
                    <a:srgbClr val="0000CC"/>
                  </a:solidFill>
                  <a:sym typeface="Symbol" charset="2"/>
                </a:rPr>
                <a:t>90</a:t>
              </a:r>
              <a:r>
                <a:rPr lang="en-US" altLang="en-US" sz="1400" b="1">
                  <a:solidFill>
                    <a:srgbClr val="0000CC"/>
                  </a:solidFill>
                  <a:sym typeface="Symbol" charset="2"/>
                </a:rPr>
                <a:t> </a:t>
              </a:r>
            </a:p>
          </p:txBody>
        </p:sp>
        <p:sp>
          <p:nvSpPr>
            <p:cNvPr id="50238" name="Rectangle 64"/>
            <p:cNvSpPr>
              <a:spLocks noChangeArrowheads="1"/>
            </p:cNvSpPr>
            <p:nvPr/>
          </p:nvSpPr>
          <p:spPr bwMode="auto">
            <a:xfrm>
              <a:off x="2324" y="3591"/>
              <a:ext cx="202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200" b="1">
                  <a:solidFill>
                    <a:srgbClr val="0000CC"/>
                  </a:solidFill>
                  <a:sym typeface="Symbol" charset="2"/>
                </a:rPr>
                <a:t>81</a:t>
              </a:r>
              <a:r>
                <a:rPr lang="en-US" altLang="en-US" sz="1400" b="1">
                  <a:solidFill>
                    <a:srgbClr val="0000CC"/>
                  </a:solidFill>
                  <a:sym typeface="Symbol" charset="2"/>
                </a:rPr>
                <a:t> </a:t>
              </a:r>
            </a:p>
          </p:txBody>
        </p:sp>
        <p:sp>
          <p:nvSpPr>
            <p:cNvPr id="50239" name="Line 65"/>
            <p:cNvSpPr>
              <a:spLocks noChangeShapeType="1"/>
            </p:cNvSpPr>
            <p:nvPr/>
          </p:nvSpPr>
          <p:spPr bwMode="auto">
            <a:xfrm flipV="1">
              <a:off x="2086" y="340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40" name="Line 66"/>
            <p:cNvSpPr>
              <a:spLocks noChangeShapeType="1"/>
            </p:cNvSpPr>
            <p:nvPr/>
          </p:nvSpPr>
          <p:spPr bwMode="auto">
            <a:xfrm>
              <a:off x="2182" y="340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41" name="Line 67"/>
            <p:cNvSpPr>
              <a:spLocks noChangeShapeType="1"/>
            </p:cNvSpPr>
            <p:nvPr/>
          </p:nvSpPr>
          <p:spPr bwMode="auto">
            <a:xfrm flipV="1">
              <a:off x="2662" y="340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42" name="Rectangle 68"/>
            <p:cNvSpPr>
              <a:spLocks noChangeArrowheads="1"/>
            </p:cNvSpPr>
            <p:nvPr/>
          </p:nvSpPr>
          <p:spPr bwMode="auto">
            <a:xfrm>
              <a:off x="1550" y="3495"/>
              <a:ext cx="202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200" b="1">
                  <a:solidFill>
                    <a:srgbClr val="0000CC"/>
                  </a:solidFill>
                  <a:sym typeface="Symbol" charset="2"/>
                </a:rPr>
                <a:t>81</a:t>
              </a:r>
              <a:r>
                <a:rPr lang="en-US" altLang="en-US" sz="1400" b="1">
                  <a:solidFill>
                    <a:srgbClr val="0000CC"/>
                  </a:solidFill>
                  <a:sym typeface="Symbol" charset="2"/>
                </a:rPr>
                <a:t> </a:t>
              </a:r>
            </a:p>
          </p:txBody>
        </p:sp>
        <p:sp>
          <p:nvSpPr>
            <p:cNvPr id="50243" name="Rectangle 69"/>
            <p:cNvSpPr>
              <a:spLocks noChangeArrowheads="1"/>
            </p:cNvSpPr>
            <p:nvPr/>
          </p:nvSpPr>
          <p:spPr bwMode="auto">
            <a:xfrm>
              <a:off x="1646" y="3255"/>
              <a:ext cx="202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200" b="1">
                  <a:solidFill>
                    <a:srgbClr val="0000CC"/>
                  </a:solidFill>
                  <a:sym typeface="Symbol" charset="2"/>
                </a:rPr>
                <a:t>72</a:t>
              </a:r>
              <a:r>
                <a:rPr lang="en-US" altLang="en-US" sz="1400" b="1">
                  <a:solidFill>
                    <a:srgbClr val="0000CC"/>
                  </a:solidFill>
                  <a:sym typeface="Symbol" charset="2"/>
                </a:rPr>
                <a:t> </a:t>
              </a:r>
            </a:p>
          </p:txBody>
        </p:sp>
        <p:sp>
          <p:nvSpPr>
            <p:cNvPr id="50244" name="Rectangle 70"/>
            <p:cNvSpPr>
              <a:spLocks noChangeArrowheads="1"/>
            </p:cNvSpPr>
            <p:nvPr/>
          </p:nvSpPr>
          <p:spPr bwMode="auto">
            <a:xfrm>
              <a:off x="2036" y="3495"/>
              <a:ext cx="202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200" b="1">
                  <a:solidFill>
                    <a:srgbClr val="0000CC"/>
                  </a:solidFill>
                  <a:sym typeface="Symbol" charset="2"/>
                </a:rPr>
                <a:t>90</a:t>
              </a:r>
              <a:r>
                <a:rPr lang="en-US" altLang="en-US" sz="1400" b="1">
                  <a:solidFill>
                    <a:srgbClr val="0000CC"/>
                  </a:solidFill>
                  <a:sym typeface="Symbol" charset="2"/>
                </a:rPr>
                <a:t> </a:t>
              </a:r>
            </a:p>
          </p:txBody>
        </p:sp>
        <p:sp>
          <p:nvSpPr>
            <p:cNvPr id="50245" name="Rectangle 71"/>
            <p:cNvSpPr>
              <a:spLocks noChangeArrowheads="1"/>
            </p:cNvSpPr>
            <p:nvPr/>
          </p:nvSpPr>
          <p:spPr bwMode="auto">
            <a:xfrm>
              <a:off x="2132" y="3255"/>
              <a:ext cx="203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200" b="1">
                  <a:solidFill>
                    <a:srgbClr val="0000CC"/>
                  </a:solidFill>
                  <a:sym typeface="Symbol" charset="2"/>
                </a:rPr>
                <a:t>81</a:t>
              </a:r>
              <a:r>
                <a:rPr lang="en-US" altLang="en-US" sz="1400" b="1">
                  <a:solidFill>
                    <a:srgbClr val="0000CC"/>
                  </a:solidFill>
                  <a:sym typeface="Symbol" charset="2"/>
                </a:rPr>
                <a:t> </a:t>
              </a:r>
            </a:p>
          </p:txBody>
        </p:sp>
        <p:sp>
          <p:nvSpPr>
            <p:cNvPr id="50246" name="Rectangle 72"/>
            <p:cNvSpPr>
              <a:spLocks noChangeArrowheads="1"/>
            </p:cNvSpPr>
            <p:nvPr/>
          </p:nvSpPr>
          <p:spPr bwMode="auto">
            <a:xfrm>
              <a:off x="2546" y="3495"/>
              <a:ext cx="245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200" b="1">
                  <a:solidFill>
                    <a:srgbClr val="0000CC"/>
                  </a:solidFill>
                  <a:sym typeface="Symbol" charset="2"/>
                </a:rPr>
                <a:t>100</a:t>
              </a:r>
              <a:r>
                <a:rPr lang="en-US" altLang="en-US" sz="1400" b="1">
                  <a:solidFill>
                    <a:srgbClr val="0000CC"/>
                  </a:solidFill>
                  <a:sym typeface="Symbol" charset="2"/>
                </a:rPr>
                <a:t> </a:t>
              </a:r>
            </a:p>
          </p:txBody>
        </p:sp>
      </p:grpSp>
      <p:grpSp>
        <p:nvGrpSpPr>
          <p:cNvPr id="50183" name="Group 73"/>
          <p:cNvGrpSpPr>
            <a:grpSpLocks noChangeAspect="1"/>
          </p:cNvGrpSpPr>
          <p:nvPr/>
        </p:nvGrpSpPr>
        <p:grpSpPr bwMode="auto">
          <a:xfrm>
            <a:off x="4800601" y="3810000"/>
            <a:ext cx="2519363" cy="1544638"/>
            <a:chOff x="2803" y="3168"/>
            <a:chExt cx="1203" cy="624"/>
          </a:xfrm>
        </p:grpSpPr>
        <p:sp>
          <p:nvSpPr>
            <p:cNvPr id="50186" name="Rectangle 74"/>
            <p:cNvSpPr>
              <a:spLocks noChangeAspect="1" noChangeArrowheads="1"/>
            </p:cNvSpPr>
            <p:nvPr/>
          </p:nvSpPr>
          <p:spPr bwMode="auto">
            <a:xfrm>
              <a:off x="2803" y="3168"/>
              <a:ext cx="401" cy="31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187" name="Rectangle 75"/>
            <p:cNvSpPr>
              <a:spLocks noChangeAspect="1" noChangeArrowheads="1"/>
            </p:cNvSpPr>
            <p:nvPr/>
          </p:nvSpPr>
          <p:spPr bwMode="auto">
            <a:xfrm>
              <a:off x="2803" y="3480"/>
              <a:ext cx="401" cy="31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188" name="Rectangle 76"/>
            <p:cNvSpPr>
              <a:spLocks noChangeAspect="1" noChangeArrowheads="1"/>
            </p:cNvSpPr>
            <p:nvPr/>
          </p:nvSpPr>
          <p:spPr bwMode="auto">
            <a:xfrm>
              <a:off x="3204" y="3168"/>
              <a:ext cx="401" cy="31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189" name="Rectangle 77"/>
            <p:cNvSpPr>
              <a:spLocks noChangeAspect="1" noChangeArrowheads="1"/>
            </p:cNvSpPr>
            <p:nvPr/>
          </p:nvSpPr>
          <p:spPr bwMode="auto">
            <a:xfrm>
              <a:off x="3605" y="3168"/>
              <a:ext cx="401" cy="31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190" name="Rectangle 78"/>
            <p:cNvSpPr>
              <a:spLocks noChangeAspect="1" noChangeArrowheads="1"/>
            </p:cNvSpPr>
            <p:nvPr/>
          </p:nvSpPr>
          <p:spPr bwMode="auto">
            <a:xfrm>
              <a:off x="3204" y="3480"/>
              <a:ext cx="401" cy="31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191" name="Rectangle 79"/>
            <p:cNvSpPr>
              <a:spLocks noChangeAspect="1" noChangeArrowheads="1"/>
            </p:cNvSpPr>
            <p:nvPr/>
          </p:nvSpPr>
          <p:spPr bwMode="auto">
            <a:xfrm>
              <a:off x="3605" y="3480"/>
              <a:ext cx="401" cy="31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grpSp>
          <p:nvGrpSpPr>
            <p:cNvPr id="50192" name="Group 80"/>
            <p:cNvGrpSpPr>
              <a:grpSpLocks noChangeAspect="1"/>
            </p:cNvGrpSpPr>
            <p:nvPr/>
          </p:nvGrpSpPr>
          <p:grpSpPr bwMode="auto">
            <a:xfrm>
              <a:off x="2854" y="3219"/>
              <a:ext cx="1056" cy="525"/>
              <a:chOff x="2928" y="2931"/>
              <a:chExt cx="1056" cy="525"/>
            </a:xfrm>
          </p:grpSpPr>
          <p:sp>
            <p:nvSpPr>
              <p:cNvPr id="50201" name="Line 81"/>
              <p:cNvSpPr>
                <a:spLocks noChangeAspect="1" noChangeShapeType="1"/>
              </p:cNvSpPr>
              <p:nvPr/>
            </p:nvSpPr>
            <p:spPr bwMode="auto">
              <a:xfrm>
                <a:off x="3168" y="2976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02" name="Line 82"/>
              <p:cNvSpPr>
                <a:spLocks noChangeAspect="1" noChangeShapeType="1"/>
              </p:cNvSpPr>
              <p:nvPr/>
            </p:nvSpPr>
            <p:spPr bwMode="auto">
              <a:xfrm flipH="1">
                <a:off x="3168" y="3120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03" name="Line 83"/>
              <p:cNvSpPr>
                <a:spLocks noChangeAspect="1" noChangeShapeType="1"/>
              </p:cNvSpPr>
              <p:nvPr/>
            </p:nvSpPr>
            <p:spPr bwMode="auto">
              <a:xfrm>
                <a:off x="3552" y="2976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04" name="Arc 84"/>
              <p:cNvSpPr>
                <a:spLocks noChangeAspect="1"/>
              </p:cNvSpPr>
              <p:nvPr/>
            </p:nvSpPr>
            <p:spPr bwMode="auto">
              <a:xfrm>
                <a:off x="3795" y="2931"/>
                <a:ext cx="144" cy="192"/>
              </a:xfrm>
              <a:custGeom>
                <a:avLst/>
                <a:gdLst>
                  <a:gd name="T0" fmla="*/ 0 w 42430"/>
                  <a:gd name="T1" fmla="*/ 0 h 43200"/>
                  <a:gd name="T2" fmla="*/ 0 w 42430"/>
                  <a:gd name="T3" fmla="*/ 0 h 43200"/>
                  <a:gd name="T4" fmla="*/ 0 w 42430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42430"/>
                  <a:gd name="T10" fmla="*/ 0 h 43200"/>
                  <a:gd name="T11" fmla="*/ 42430 w 42430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2430" h="43200" fill="none" extrusionOk="0">
                    <a:moveTo>
                      <a:pt x="0" y="15883"/>
                    </a:moveTo>
                    <a:cubicBezTo>
                      <a:pt x="2574" y="6502"/>
                      <a:pt x="11102" y="-1"/>
                      <a:pt x="20830" y="0"/>
                    </a:cubicBezTo>
                    <a:cubicBezTo>
                      <a:pt x="32759" y="0"/>
                      <a:pt x="42430" y="9670"/>
                      <a:pt x="42430" y="21600"/>
                    </a:cubicBezTo>
                    <a:cubicBezTo>
                      <a:pt x="42430" y="33529"/>
                      <a:pt x="32759" y="43200"/>
                      <a:pt x="20830" y="43200"/>
                    </a:cubicBezTo>
                    <a:cubicBezTo>
                      <a:pt x="15967" y="43200"/>
                      <a:pt x="11247" y="41559"/>
                      <a:pt x="7433" y="38544"/>
                    </a:cubicBezTo>
                  </a:path>
                  <a:path w="42430" h="43200" stroke="0" extrusionOk="0">
                    <a:moveTo>
                      <a:pt x="0" y="15883"/>
                    </a:moveTo>
                    <a:cubicBezTo>
                      <a:pt x="2574" y="6502"/>
                      <a:pt x="11102" y="-1"/>
                      <a:pt x="20830" y="0"/>
                    </a:cubicBezTo>
                    <a:cubicBezTo>
                      <a:pt x="32759" y="0"/>
                      <a:pt x="42430" y="9670"/>
                      <a:pt x="42430" y="21600"/>
                    </a:cubicBezTo>
                    <a:cubicBezTo>
                      <a:pt x="42430" y="33529"/>
                      <a:pt x="32759" y="43200"/>
                      <a:pt x="20830" y="43200"/>
                    </a:cubicBezTo>
                    <a:cubicBezTo>
                      <a:pt x="15967" y="43200"/>
                      <a:pt x="11247" y="41559"/>
                      <a:pt x="7433" y="38544"/>
                    </a:cubicBezTo>
                    <a:lnTo>
                      <a:pt x="20830" y="21600"/>
                    </a:lnTo>
                    <a:lnTo>
                      <a:pt x="0" y="15883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05" name="Line 85"/>
              <p:cNvSpPr>
                <a:spLocks noChangeAspect="1" noChangeShapeType="1"/>
              </p:cNvSpPr>
              <p:nvPr/>
            </p:nvSpPr>
            <p:spPr bwMode="auto">
              <a:xfrm flipV="1">
                <a:off x="2928" y="3120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06" name="Line 86"/>
              <p:cNvSpPr>
                <a:spLocks noChangeAspect="1" noChangeShapeType="1"/>
              </p:cNvSpPr>
              <p:nvPr/>
            </p:nvSpPr>
            <p:spPr bwMode="auto">
              <a:xfrm>
                <a:off x="3024" y="3120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07" name="Line 87"/>
              <p:cNvSpPr>
                <a:spLocks noChangeAspect="1" noChangeShapeType="1"/>
              </p:cNvSpPr>
              <p:nvPr/>
            </p:nvSpPr>
            <p:spPr bwMode="auto">
              <a:xfrm>
                <a:off x="3163" y="3312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08" name="Line 88"/>
              <p:cNvSpPr>
                <a:spLocks noChangeAspect="1" noChangeShapeType="1"/>
              </p:cNvSpPr>
              <p:nvPr/>
            </p:nvSpPr>
            <p:spPr bwMode="auto">
              <a:xfrm flipH="1">
                <a:off x="3163" y="3456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09" name="Line 89"/>
              <p:cNvSpPr>
                <a:spLocks noChangeAspect="1" noChangeShapeType="1"/>
              </p:cNvSpPr>
              <p:nvPr/>
            </p:nvSpPr>
            <p:spPr bwMode="auto">
              <a:xfrm>
                <a:off x="3557" y="3312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10" name="Line 90"/>
              <p:cNvSpPr>
                <a:spLocks noChangeAspect="1" noChangeShapeType="1"/>
              </p:cNvSpPr>
              <p:nvPr/>
            </p:nvSpPr>
            <p:spPr bwMode="auto">
              <a:xfrm flipH="1">
                <a:off x="3557" y="3456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11" name="Line 91"/>
              <p:cNvSpPr>
                <a:spLocks noChangeAspect="1" noChangeShapeType="1"/>
              </p:cNvSpPr>
              <p:nvPr/>
            </p:nvSpPr>
            <p:spPr bwMode="auto">
              <a:xfrm flipV="1">
                <a:off x="3408" y="3120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12" name="Line 92"/>
              <p:cNvSpPr>
                <a:spLocks noChangeAspect="1" noChangeShapeType="1"/>
              </p:cNvSpPr>
              <p:nvPr/>
            </p:nvSpPr>
            <p:spPr bwMode="auto">
              <a:xfrm>
                <a:off x="3504" y="3120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13" name="Line 93"/>
              <p:cNvSpPr>
                <a:spLocks noChangeAspect="1" noChangeShapeType="1"/>
              </p:cNvSpPr>
              <p:nvPr/>
            </p:nvSpPr>
            <p:spPr bwMode="auto">
              <a:xfrm flipV="1">
                <a:off x="3984" y="3120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0193" name="Group 94"/>
            <p:cNvGrpSpPr>
              <a:grpSpLocks noChangeAspect="1"/>
            </p:cNvGrpSpPr>
            <p:nvPr/>
          </p:nvGrpSpPr>
          <p:grpSpPr bwMode="auto">
            <a:xfrm>
              <a:off x="2871" y="3205"/>
              <a:ext cx="1121" cy="485"/>
              <a:chOff x="2945" y="2917"/>
              <a:chExt cx="1121" cy="485"/>
            </a:xfrm>
          </p:grpSpPr>
          <p:sp>
            <p:nvSpPr>
              <p:cNvPr id="50194" name="Rectangle 95"/>
              <p:cNvSpPr>
                <a:spLocks noChangeAspect="1" noChangeArrowheads="1"/>
              </p:cNvSpPr>
              <p:nvPr/>
            </p:nvSpPr>
            <p:spPr bwMode="auto">
              <a:xfrm>
                <a:off x="3715" y="2966"/>
                <a:ext cx="169" cy="1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r>
                  <a:rPr lang="en-US" altLang="en-US" sz="1200" b="1">
                    <a:solidFill>
                      <a:srgbClr val="800080"/>
                    </a:solidFill>
                    <a:sym typeface="Symbol" charset="2"/>
                  </a:rPr>
                  <a:t>G</a:t>
                </a:r>
                <a:r>
                  <a:rPr lang="en-US" altLang="en-US" sz="1400" b="1">
                    <a:solidFill>
                      <a:srgbClr val="800080"/>
                    </a:solidFill>
                    <a:sym typeface="Symbol" charset="2"/>
                  </a:rPr>
                  <a:t> </a:t>
                </a:r>
              </a:p>
            </p:txBody>
          </p:sp>
          <p:sp>
            <p:nvSpPr>
              <p:cNvPr id="50195" name="Rectangle 96"/>
              <p:cNvSpPr>
                <a:spLocks noChangeAspect="1" noChangeArrowheads="1"/>
              </p:cNvSpPr>
              <p:nvPr/>
            </p:nvSpPr>
            <p:spPr bwMode="auto">
              <a:xfrm>
                <a:off x="2945" y="2917"/>
                <a:ext cx="168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r>
                  <a:rPr lang="en-US" altLang="en-US" sz="1200" b="1">
                    <a:solidFill>
                      <a:srgbClr val="800080"/>
                    </a:solidFill>
                    <a:sym typeface="Symbol" charset="2"/>
                  </a:rPr>
                  <a:t>90</a:t>
                </a:r>
              </a:p>
            </p:txBody>
          </p:sp>
          <p:sp>
            <p:nvSpPr>
              <p:cNvPr id="50196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3347" y="2917"/>
                <a:ext cx="208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r>
                  <a:rPr lang="en-US" altLang="en-US" sz="1200" b="1">
                    <a:solidFill>
                      <a:srgbClr val="800080"/>
                    </a:solidFill>
                    <a:sym typeface="Symbol" charset="2"/>
                  </a:rPr>
                  <a:t>100</a:t>
                </a:r>
              </a:p>
            </p:txBody>
          </p:sp>
          <p:sp>
            <p:nvSpPr>
              <p:cNvPr id="50197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3936" y="2917"/>
                <a:ext cx="128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r>
                  <a:rPr lang="en-US" altLang="en-US" sz="1200" b="1">
                    <a:solidFill>
                      <a:srgbClr val="800080"/>
                    </a:solidFill>
                    <a:sym typeface="Symbol" charset="2"/>
                  </a:rPr>
                  <a:t>0</a:t>
                </a:r>
              </a:p>
            </p:txBody>
          </p:sp>
          <p:sp>
            <p:nvSpPr>
              <p:cNvPr id="50198" name="Rectangle 99"/>
              <p:cNvSpPr>
                <a:spLocks noChangeAspect="1" noChangeArrowheads="1"/>
              </p:cNvSpPr>
              <p:nvPr/>
            </p:nvSpPr>
            <p:spPr bwMode="auto">
              <a:xfrm>
                <a:off x="2946" y="3291"/>
                <a:ext cx="169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r>
                  <a:rPr lang="en-US" altLang="en-US" sz="1200" b="1">
                    <a:solidFill>
                      <a:srgbClr val="800080"/>
                    </a:solidFill>
                    <a:sym typeface="Symbol" charset="2"/>
                  </a:rPr>
                  <a:t>81</a:t>
                </a:r>
              </a:p>
            </p:txBody>
          </p:sp>
          <p:sp>
            <p:nvSpPr>
              <p:cNvPr id="50199" name="Rectangle 100"/>
              <p:cNvSpPr>
                <a:spLocks noChangeAspect="1" noChangeArrowheads="1"/>
              </p:cNvSpPr>
              <p:nvPr/>
            </p:nvSpPr>
            <p:spPr bwMode="auto">
              <a:xfrm>
                <a:off x="3365" y="3291"/>
                <a:ext cx="168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r>
                  <a:rPr lang="en-US" altLang="en-US" sz="1200" b="1">
                    <a:solidFill>
                      <a:srgbClr val="800080"/>
                    </a:solidFill>
                    <a:sym typeface="Symbol" charset="2"/>
                  </a:rPr>
                  <a:t>90</a:t>
                </a:r>
              </a:p>
            </p:txBody>
          </p:sp>
          <p:sp>
            <p:nvSpPr>
              <p:cNvPr id="50200" name="Rectangle 101"/>
              <p:cNvSpPr>
                <a:spLocks noChangeAspect="1" noChangeArrowheads="1"/>
              </p:cNvSpPr>
              <p:nvPr/>
            </p:nvSpPr>
            <p:spPr bwMode="auto">
              <a:xfrm>
                <a:off x="3844" y="3291"/>
                <a:ext cx="222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r>
                  <a:rPr lang="en-US" altLang="en-US" sz="1200" b="1">
                    <a:solidFill>
                      <a:srgbClr val="800080"/>
                    </a:solidFill>
                    <a:sym typeface="Symbol" charset="2"/>
                  </a:rPr>
                  <a:t>100</a:t>
                </a:r>
              </a:p>
            </p:txBody>
          </p:sp>
        </p:grpSp>
      </p:grpSp>
      <p:sp>
        <p:nvSpPr>
          <p:cNvPr id="50184" name="Rectangle 10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en-US">
                <a:ea typeface="ＭＳ Ｐゴシック" charset="-128"/>
              </a:rPr>
              <a:t>Q-learning</a:t>
            </a:r>
          </a:p>
        </p:txBody>
      </p:sp>
      <p:sp>
        <p:nvSpPr>
          <p:cNvPr id="50185" name="Rectangle 103"/>
          <p:cNvSpPr>
            <a:spLocks noGrp="1" noChangeArrowheads="1"/>
          </p:cNvSpPr>
          <p:nvPr>
            <p:ph type="body" idx="1"/>
          </p:nvPr>
        </p:nvSpPr>
        <p:spPr>
          <a:xfrm>
            <a:off x="2072964" y="1616826"/>
            <a:ext cx="7772400" cy="16764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Q-learning, learns the expected utility of taking a particular action </a:t>
            </a:r>
            <a:r>
              <a:rPr lang="en-US" altLang="en-US" b="1" dirty="0">
                <a:ea typeface="ＭＳ Ｐゴシック" charset="-128"/>
              </a:rPr>
              <a:t>a</a:t>
            </a:r>
            <a:r>
              <a:rPr lang="en-US" altLang="en-US" dirty="0">
                <a:ea typeface="ＭＳ Ｐゴシック" charset="-128"/>
              </a:rPr>
              <a:t> in state </a:t>
            </a:r>
            <a:r>
              <a:rPr lang="en-US" altLang="en-US" b="1" dirty="0">
                <a:ea typeface="ＭＳ Ｐゴシック" charset="-128"/>
              </a:rPr>
              <a:t>s</a:t>
            </a:r>
            <a:endParaRPr lang="nl-NL" altLang="en-US" b="1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1121722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Convergence Guarantees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The convergence guarantees for RL are </a:t>
            </a:r>
            <a:r>
              <a:rPr lang="ja-JP" altLang="en-US">
                <a:ea typeface="ＭＳ Ｐゴシック" charset="-128"/>
              </a:rPr>
              <a:t>“</a:t>
            </a:r>
            <a:r>
              <a:rPr lang="en-US" altLang="ja-JP">
                <a:ea typeface="ＭＳ Ｐゴシック" charset="-128"/>
              </a:rPr>
              <a:t>in the limit</a:t>
            </a:r>
            <a:r>
              <a:rPr lang="ja-JP" altLang="en-US">
                <a:ea typeface="ＭＳ Ｐゴシック" charset="-128"/>
              </a:rPr>
              <a:t>”</a:t>
            </a:r>
            <a:endParaRPr lang="en-US" altLang="ja-JP">
              <a:ea typeface="ＭＳ Ｐゴシック" charset="-128"/>
            </a:endParaRPr>
          </a:p>
          <a:p>
            <a:pPr lvl="1" eaLnBrk="1" hangingPunct="1"/>
            <a:r>
              <a:rPr lang="en-US" altLang="en-US"/>
              <a:t>The word </a:t>
            </a:r>
            <a:r>
              <a:rPr lang="ja-JP" altLang="en-US"/>
              <a:t>“</a:t>
            </a:r>
            <a:r>
              <a:rPr lang="en-US" altLang="ja-JP"/>
              <a:t>infinite</a:t>
            </a:r>
            <a:r>
              <a:rPr lang="ja-JP" altLang="en-US"/>
              <a:t>”</a:t>
            </a:r>
            <a:r>
              <a:rPr lang="en-US" altLang="ja-JP"/>
              <a:t> crops up several times</a:t>
            </a:r>
          </a:p>
          <a:p>
            <a:pPr lvl="1" eaLnBrk="1" hangingPunct="1"/>
            <a:endParaRPr lang="en-US" altLang="en-US"/>
          </a:p>
          <a:p>
            <a:pPr eaLnBrk="1" hangingPunct="1"/>
            <a:r>
              <a:rPr lang="en-US" altLang="en-US">
                <a:ea typeface="ＭＳ Ｐゴシック" charset="-128"/>
              </a:rPr>
              <a:t>Don</a:t>
            </a:r>
            <a:r>
              <a:rPr lang="ja-JP" altLang="en-US">
                <a:ea typeface="ＭＳ Ｐゴシック" charset="-128"/>
              </a:rPr>
              <a:t>’</a:t>
            </a:r>
            <a:r>
              <a:rPr lang="en-US" altLang="ja-JP">
                <a:ea typeface="ＭＳ Ｐゴシック" charset="-128"/>
              </a:rPr>
              <a:t>t let this put you off</a:t>
            </a:r>
          </a:p>
          <a:p>
            <a:pPr lvl="1" eaLnBrk="1" hangingPunct="1"/>
            <a:r>
              <a:rPr lang="en-US" altLang="en-US"/>
              <a:t>Value convergence is different than policy convergence</a:t>
            </a:r>
          </a:p>
          <a:p>
            <a:pPr lvl="1" eaLnBrk="1" hangingPunct="1"/>
            <a:r>
              <a:rPr lang="en-US" altLang="en-US"/>
              <a:t>We</a:t>
            </a:r>
            <a:r>
              <a:rPr lang="ja-JP" altLang="en-US"/>
              <a:t>’</a:t>
            </a:r>
            <a:r>
              <a:rPr lang="en-US" altLang="ja-JP"/>
              <a:t>re more interested in policy convergence</a:t>
            </a:r>
          </a:p>
          <a:p>
            <a:pPr lvl="1" eaLnBrk="1" hangingPunct="1"/>
            <a:r>
              <a:rPr lang="en-US" altLang="en-US"/>
              <a:t>If one action is significantly better than the others, policy convergence will happen relatively quickly</a:t>
            </a:r>
          </a:p>
        </p:txBody>
      </p:sp>
    </p:spTree>
    <p:extLst>
      <p:ext uri="{BB962C8B-B14F-4D97-AF65-F5344CB8AC3E}">
        <p14:creationId xmlns:p14="http://schemas.microsoft.com/office/powerpoint/2010/main" val="19168167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Rewards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Rewards measure how well the policy is doing</a:t>
            </a:r>
          </a:p>
          <a:p>
            <a:pPr lvl="1" eaLnBrk="1" hangingPunct="1"/>
            <a:r>
              <a:rPr lang="en-US" altLang="en-US"/>
              <a:t>Often correspond to events in the world</a:t>
            </a:r>
          </a:p>
          <a:p>
            <a:pPr lvl="2" eaLnBrk="1" hangingPunct="1"/>
            <a:r>
              <a:rPr lang="en-US" altLang="en-US"/>
              <a:t>Current load on a machine</a:t>
            </a:r>
          </a:p>
          <a:p>
            <a:pPr lvl="2" eaLnBrk="1" hangingPunct="1"/>
            <a:r>
              <a:rPr lang="en-US" altLang="en-US"/>
              <a:t>Reaching the coffee machine</a:t>
            </a:r>
          </a:p>
          <a:p>
            <a:pPr lvl="2" eaLnBrk="1" hangingPunct="1"/>
            <a:r>
              <a:rPr lang="en-US" altLang="en-US"/>
              <a:t>Program crashing</a:t>
            </a:r>
          </a:p>
          <a:p>
            <a:pPr lvl="1" eaLnBrk="1" hangingPunct="1"/>
            <a:r>
              <a:rPr lang="en-US" altLang="en-US"/>
              <a:t>Everything else gets a 0 reward</a:t>
            </a:r>
          </a:p>
          <a:p>
            <a:pPr lvl="1" eaLnBrk="1" hangingPunct="1"/>
            <a:endParaRPr lang="en-US" altLang="en-US"/>
          </a:p>
          <a:p>
            <a:pPr eaLnBrk="1" hangingPunct="1"/>
            <a:r>
              <a:rPr lang="en-US" altLang="en-US">
                <a:ea typeface="ＭＳ Ｐゴシック" charset="-128"/>
              </a:rPr>
              <a:t>Things work better if the rewards are incremental</a:t>
            </a:r>
          </a:p>
          <a:p>
            <a:pPr lvl="1" eaLnBrk="1" hangingPunct="1"/>
            <a:r>
              <a:rPr lang="en-US" altLang="en-US"/>
              <a:t>For example, distance to goal at each step</a:t>
            </a:r>
          </a:p>
          <a:p>
            <a:pPr lvl="1" eaLnBrk="1" hangingPunct="1"/>
            <a:r>
              <a:rPr lang="en-US" altLang="en-US"/>
              <a:t>These reward functions are often hard to design</a:t>
            </a:r>
          </a:p>
        </p:txBody>
      </p:sp>
      <p:sp>
        <p:nvSpPr>
          <p:cNvPr id="634884" name="Text Box 4"/>
          <p:cNvSpPr txBox="1">
            <a:spLocks noChangeArrowheads="1"/>
          </p:cNvSpPr>
          <p:nvPr/>
        </p:nvSpPr>
        <p:spPr bwMode="auto">
          <a:xfrm rot="714487">
            <a:off x="8582024" y="4756151"/>
            <a:ext cx="1733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1800">
                <a:solidFill>
                  <a:srgbClr val="CC0000"/>
                </a:solidFill>
                <a:latin typeface="Comic Sans MS" charset="0"/>
              </a:rPr>
              <a:t>These are</a:t>
            </a:r>
          </a:p>
          <a:p>
            <a:pPr algn="ctr" eaLnBrk="1" hangingPunct="1"/>
            <a:r>
              <a:rPr lang="en-US" altLang="en-US" sz="1800" dirty="0">
                <a:solidFill>
                  <a:srgbClr val="CC0000"/>
                </a:solidFill>
                <a:latin typeface="Comic Sans MS" charset="0"/>
              </a:rPr>
              <a:t>dense rewards</a:t>
            </a:r>
          </a:p>
        </p:txBody>
      </p:sp>
      <p:sp>
        <p:nvSpPr>
          <p:cNvPr id="634885" name="Text Box 5"/>
          <p:cNvSpPr txBox="1">
            <a:spLocks noChangeArrowheads="1"/>
          </p:cNvSpPr>
          <p:nvPr/>
        </p:nvSpPr>
        <p:spPr bwMode="auto">
          <a:xfrm rot="786619">
            <a:off x="7564321" y="2331032"/>
            <a:ext cx="18145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1800">
                <a:solidFill>
                  <a:srgbClr val="CC0000"/>
                </a:solidFill>
                <a:latin typeface="Comic Sans MS" charset="0"/>
              </a:rPr>
              <a:t>These are</a:t>
            </a:r>
          </a:p>
          <a:p>
            <a:pPr algn="ctr" eaLnBrk="1" hangingPunct="1"/>
            <a:r>
              <a:rPr lang="en-US" altLang="en-US" sz="1800" dirty="0">
                <a:solidFill>
                  <a:srgbClr val="CC0000"/>
                </a:solidFill>
                <a:latin typeface="Comic Sans MS" charset="0"/>
              </a:rPr>
              <a:t>sparse rewards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590800" y="6477001"/>
            <a:ext cx="6858000" cy="244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400"/>
              <a:t>Northwestern University, EECS 349, 2017</a:t>
            </a:r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7045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884" grpId="0"/>
      <p:bldP spid="63488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2103A-9143-0840-A2AE-9AFA5825D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state space &amp; combinatorics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C07AA-A6C7-F846-8C23-59827642A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idea is to learn a probability distribution over the set of actions possible at each state</a:t>
            </a:r>
          </a:p>
          <a:p>
            <a:r>
              <a:rPr lang="en-US" dirty="0"/>
              <a:t>We’ve assumed that there is a table of states and actions</a:t>
            </a:r>
          </a:p>
          <a:p>
            <a:r>
              <a:rPr lang="en-US" dirty="0"/>
              <a:t>How big could such a table get?</a:t>
            </a:r>
          </a:p>
        </p:txBody>
      </p:sp>
    </p:spTree>
    <p:extLst>
      <p:ext uri="{BB962C8B-B14F-4D97-AF65-F5344CB8AC3E}">
        <p14:creationId xmlns:p14="http://schemas.microsoft.com/office/powerpoint/2010/main" val="23012694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02800-D8D0-FD46-923B-03623D07B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Playing Video Games</a:t>
            </a:r>
          </a:p>
        </p:txBody>
      </p:sp>
      <p:pic>
        <p:nvPicPr>
          <p:cNvPr id="11266" name="Picture 2" descr="How Space Invaders Became a Gaming Phenomenon | Den of Geek">
            <a:extLst>
              <a:ext uri="{FF2B5EF4-FFF2-40B4-BE49-F238E27FC236}">
                <a16:creationId xmlns:a16="http://schemas.microsoft.com/office/drawing/2014/main" id="{E8FC5BEA-0C9D-414E-BBE6-2C07E1FF6B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6646332" cy="3738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5CDC36-BF7C-6E40-9B3E-FA5C0B679E5D}"/>
              </a:ext>
            </a:extLst>
          </p:cNvPr>
          <p:cNvSpPr/>
          <p:nvPr/>
        </p:nvSpPr>
        <p:spPr>
          <a:xfrm>
            <a:off x="821794" y="555448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Mnih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, V.,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Kavukcuoglu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, K., Silver, D., Graves, A.,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Antonoglou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, I.,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Wierstra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, D., &amp;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Riedmiller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, M. (2013). Playing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atari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with deep reinforcement learning. </a:t>
            </a:r>
            <a:r>
              <a:rPr lang="en-US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arXiv:1312.5602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2468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6FC1F-1292-8F48-9A97-4FF144650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to replace the table with….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1F8BD-FB69-EF42-95EE-269AC59D8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…a parameterized function that can output the policy</a:t>
            </a:r>
          </a:p>
          <a:p>
            <a:endParaRPr lang="en-US" dirty="0"/>
          </a:p>
          <a:p>
            <a:r>
              <a:rPr lang="en-US" dirty="0"/>
              <a:t>Historically, this could be any function</a:t>
            </a:r>
          </a:p>
          <a:p>
            <a:endParaRPr lang="en-US" dirty="0"/>
          </a:p>
          <a:p>
            <a:r>
              <a:rPr lang="en-US" dirty="0"/>
              <a:t>These days it means…you guessed it…a deep net</a:t>
            </a:r>
          </a:p>
          <a:p>
            <a:endParaRPr lang="en-US" dirty="0"/>
          </a:p>
          <a:p>
            <a:r>
              <a:rPr lang="en-US" dirty="0"/>
              <a:t>...and this also means we need differentiable policy gradient </a:t>
            </a:r>
          </a:p>
        </p:txBody>
      </p:sp>
    </p:spTree>
    <p:extLst>
      <p:ext uri="{BB962C8B-B14F-4D97-AF65-F5344CB8AC3E}">
        <p14:creationId xmlns:p14="http://schemas.microsoft.com/office/powerpoint/2010/main" val="9764908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Policy Gradient Methods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ts val="0"/>
              </a:spcBef>
              <a:spcAft>
                <a:spcPts val="1200"/>
              </a:spcAft>
            </a:pPr>
            <a:r>
              <a:rPr lang="en-US" altLang="en-US" dirty="0">
                <a:ea typeface="ＭＳ Ｐゴシック" charset="-128"/>
              </a:rPr>
              <a:t>Assume that our policy, p, has a set of n real-valued parameters, q = {q</a:t>
            </a:r>
            <a:r>
              <a:rPr lang="en-US" altLang="en-US" baseline="-25000" dirty="0">
                <a:ea typeface="ＭＳ Ｐゴシック" charset="-128"/>
              </a:rPr>
              <a:t>1</a:t>
            </a:r>
            <a:r>
              <a:rPr lang="en-US" altLang="en-US" dirty="0">
                <a:ea typeface="ＭＳ Ｐゴシック" charset="-128"/>
              </a:rPr>
              <a:t>, q</a:t>
            </a:r>
            <a:r>
              <a:rPr lang="en-US" altLang="en-US" baseline="-25000" dirty="0">
                <a:ea typeface="ＭＳ Ｐゴシック" charset="-128"/>
              </a:rPr>
              <a:t>2</a:t>
            </a:r>
            <a:r>
              <a:rPr lang="en-US" altLang="en-US" dirty="0">
                <a:ea typeface="ＭＳ Ｐゴシック" charset="-128"/>
              </a:rPr>
              <a:t>, q</a:t>
            </a:r>
            <a:r>
              <a:rPr lang="en-US" altLang="en-US" baseline="-25000" dirty="0">
                <a:ea typeface="ＭＳ Ｐゴシック" charset="-128"/>
              </a:rPr>
              <a:t>3</a:t>
            </a:r>
            <a:r>
              <a:rPr lang="en-US" altLang="en-US" dirty="0">
                <a:ea typeface="ＭＳ Ｐゴシック" charset="-128"/>
              </a:rPr>
              <a:t>, ... , </a:t>
            </a:r>
            <a:r>
              <a:rPr lang="en-US" altLang="en-US" dirty="0" err="1">
                <a:ea typeface="ＭＳ Ｐゴシック" charset="-128"/>
              </a:rPr>
              <a:t>q</a:t>
            </a:r>
            <a:r>
              <a:rPr lang="en-US" altLang="en-US" baseline="-25000" dirty="0" err="1">
                <a:ea typeface="ＭＳ Ｐゴシック" charset="-128"/>
              </a:rPr>
              <a:t>n</a:t>
            </a:r>
            <a:r>
              <a:rPr lang="en-US" altLang="en-US" dirty="0">
                <a:ea typeface="ＭＳ Ｐゴシック" charset="-128"/>
              </a:rPr>
              <a:t> }</a:t>
            </a:r>
          </a:p>
          <a:p>
            <a:pPr lvl="1" eaLnBrk="1" hangingPunct="1">
              <a:spcBef>
                <a:spcPts val="0"/>
              </a:spcBef>
              <a:spcAft>
                <a:spcPts val="1200"/>
              </a:spcAft>
            </a:pPr>
            <a:r>
              <a:rPr lang="en-US" altLang="en-US" dirty="0"/>
              <a:t>Running the policy with a particular q results in a reward, </a:t>
            </a:r>
            <a:r>
              <a:rPr lang="en-US" altLang="en-US" dirty="0" err="1"/>
              <a:t>r</a:t>
            </a:r>
            <a:r>
              <a:rPr lang="en-US" altLang="en-US" baseline="-25000" dirty="0" err="1"/>
              <a:t>q</a:t>
            </a:r>
            <a:endParaRPr lang="en-US" altLang="en-US" baseline="-25000" dirty="0"/>
          </a:p>
          <a:p>
            <a:pPr lvl="1" eaLnBrk="1" hangingPunct="1">
              <a:spcBef>
                <a:spcPts val="0"/>
              </a:spcBef>
              <a:spcAft>
                <a:spcPts val="1200"/>
              </a:spcAft>
            </a:pPr>
            <a:r>
              <a:rPr lang="en-US" altLang="en-US" dirty="0"/>
              <a:t>Estimate the reward gradient,         , for each q</a:t>
            </a:r>
            <a:r>
              <a:rPr lang="en-US" altLang="en-US" baseline="-25000" dirty="0"/>
              <a:t>i </a:t>
            </a:r>
            <a:r>
              <a:rPr lang="en-US" altLang="en-US" dirty="0"/>
              <a:t> </a:t>
            </a:r>
          </a:p>
          <a:p>
            <a:pPr lvl="1" eaLnBrk="1" hangingPunct="1">
              <a:spcBef>
                <a:spcPts val="0"/>
              </a:spcBef>
              <a:spcAft>
                <a:spcPts val="1200"/>
              </a:spcAft>
            </a:pPr>
            <a:endParaRPr lang="en-US" altLang="en-US" dirty="0"/>
          </a:p>
          <a:p>
            <a:pPr lvl="1" eaLnBrk="1" hangingPunct="1">
              <a:spcBef>
                <a:spcPts val="0"/>
              </a:spcBef>
              <a:spcAft>
                <a:spcPts val="1200"/>
              </a:spcAft>
              <a:buFontTx/>
              <a:buNone/>
            </a:pPr>
            <a:r>
              <a:rPr lang="en-US" altLang="en-US" dirty="0"/>
              <a:t> </a:t>
            </a:r>
          </a:p>
        </p:txBody>
      </p:sp>
      <p:graphicFrame>
        <p:nvGraphicFramePr>
          <p:cNvPr id="5632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5848417"/>
              </p:ext>
            </p:extLst>
          </p:nvPr>
        </p:nvGraphicFramePr>
        <p:xfrm>
          <a:off x="5288281" y="3090069"/>
          <a:ext cx="561975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7" name="Equation" r:id="rId3" imgW="266469" imgH="431425" progId="Equation.3">
                  <p:embed/>
                </p:oleObj>
              </mc:Choice>
              <mc:Fallback>
                <p:oleObj name="Equation" r:id="rId3" imgW="266469" imgH="431425" progId="Equation.3">
                  <p:embed/>
                  <p:pic>
                    <p:nvPicPr>
                      <p:cNvPr id="5632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8281" y="3090069"/>
                        <a:ext cx="561975" cy="911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5" name="Object 5"/>
          <p:cNvGraphicFramePr>
            <a:graphicFrameLocks noChangeAspect="1"/>
          </p:cNvGraphicFramePr>
          <p:nvPr/>
        </p:nvGraphicFramePr>
        <p:xfrm>
          <a:off x="2711451" y="4064001"/>
          <a:ext cx="2112963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8" name="Equation" r:id="rId5" imgW="1002865" imgH="431613" progId="Equation.3">
                  <p:embed/>
                </p:oleObj>
              </mc:Choice>
              <mc:Fallback>
                <p:oleObj name="Equation" r:id="rId5" imgW="1002865" imgH="431613" progId="Equation.3">
                  <p:embed/>
                  <p:pic>
                    <p:nvPicPr>
                      <p:cNvPr id="5632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1451" y="4064001"/>
                        <a:ext cx="2112963" cy="911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3313113" y="4271964"/>
            <a:ext cx="1682750" cy="1804987"/>
            <a:chOff x="1127" y="2691"/>
            <a:chExt cx="1060" cy="1137"/>
          </a:xfrm>
        </p:grpSpPr>
        <p:sp>
          <p:nvSpPr>
            <p:cNvPr id="56327" name="Freeform 7"/>
            <p:cNvSpPr>
              <a:spLocks/>
            </p:cNvSpPr>
            <p:nvPr/>
          </p:nvSpPr>
          <p:spPr bwMode="auto">
            <a:xfrm>
              <a:off x="1493" y="2691"/>
              <a:ext cx="252" cy="270"/>
            </a:xfrm>
            <a:custGeom>
              <a:avLst/>
              <a:gdLst>
                <a:gd name="T0" fmla="*/ 95 w 252"/>
                <a:gd name="T1" fmla="*/ 21 h 270"/>
                <a:gd name="T2" fmla="*/ 78 w 252"/>
                <a:gd name="T3" fmla="*/ 38 h 270"/>
                <a:gd name="T4" fmla="*/ 62 w 252"/>
                <a:gd name="T5" fmla="*/ 44 h 270"/>
                <a:gd name="T6" fmla="*/ 0 w 252"/>
                <a:gd name="T7" fmla="*/ 133 h 270"/>
                <a:gd name="T8" fmla="*/ 34 w 252"/>
                <a:gd name="T9" fmla="*/ 211 h 270"/>
                <a:gd name="T10" fmla="*/ 101 w 252"/>
                <a:gd name="T11" fmla="*/ 262 h 270"/>
                <a:gd name="T12" fmla="*/ 235 w 252"/>
                <a:gd name="T13" fmla="*/ 211 h 270"/>
                <a:gd name="T14" fmla="*/ 252 w 252"/>
                <a:gd name="T15" fmla="*/ 139 h 270"/>
                <a:gd name="T16" fmla="*/ 246 w 252"/>
                <a:gd name="T17" fmla="*/ 66 h 270"/>
                <a:gd name="T18" fmla="*/ 95 w 252"/>
                <a:gd name="T19" fmla="*/ 21 h 2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52"/>
                <a:gd name="T31" fmla="*/ 0 h 270"/>
                <a:gd name="T32" fmla="*/ 252 w 252"/>
                <a:gd name="T33" fmla="*/ 270 h 27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52" h="270">
                  <a:moveTo>
                    <a:pt x="95" y="21"/>
                  </a:moveTo>
                  <a:cubicBezTo>
                    <a:pt x="89" y="27"/>
                    <a:pt x="85" y="33"/>
                    <a:pt x="78" y="38"/>
                  </a:cubicBezTo>
                  <a:cubicBezTo>
                    <a:pt x="73" y="41"/>
                    <a:pt x="66" y="40"/>
                    <a:pt x="62" y="44"/>
                  </a:cubicBezTo>
                  <a:cubicBezTo>
                    <a:pt x="35" y="65"/>
                    <a:pt x="15" y="102"/>
                    <a:pt x="0" y="133"/>
                  </a:cubicBezTo>
                  <a:cubicBezTo>
                    <a:pt x="9" y="172"/>
                    <a:pt x="7" y="186"/>
                    <a:pt x="34" y="211"/>
                  </a:cubicBezTo>
                  <a:cubicBezTo>
                    <a:pt x="47" y="254"/>
                    <a:pt x="64" y="249"/>
                    <a:pt x="101" y="262"/>
                  </a:cubicBezTo>
                  <a:cubicBezTo>
                    <a:pt x="247" y="247"/>
                    <a:pt x="181" y="270"/>
                    <a:pt x="235" y="211"/>
                  </a:cubicBezTo>
                  <a:cubicBezTo>
                    <a:pt x="244" y="186"/>
                    <a:pt x="248" y="166"/>
                    <a:pt x="252" y="139"/>
                  </a:cubicBezTo>
                  <a:cubicBezTo>
                    <a:pt x="250" y="115"/>
                    <a:pt x="251" y="90"/>
                    <a:pt x="246" y="66"/>
                  </a:cubicBezTo>
                  <a:cubicBezTo>
                    <a:pt x="233" y="0"/>
                    <a:pt x="129" y="19"/>
                    <a:pt x="95" y="21"/>
                  </a:cubicBezTo>
                  <a:close/>
                </a:path>
              </a:pathLst>
            </a:custGeom>
            <a:noFill/>
            <a:ln w="38100" cmpd="sng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28" name="Text Box 8"/>
            <p:cNvSpPr txBox="1">
              <a:spLocks noChangeArrowheads="1"/>
            </p:cNvSpPr>
            <p:nvPr/>
          </p:nvSpPr>
          <p:spPr bwMode="auto">
            <a:xfrm>
              <a:off x="1127" y="3424"/>
              <a:ext cx="106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1800">
                  <a:solidFill>
                    <a:srgbClr val="CC0000"/>
                  </a:solidFill>
                </a:rPr>
                <a:t>This is another</a:t>
              </a:r>
            </a:p>
            <a:p>
              <a:pPr algn="ctr" eaLnBrk="1" hangingPunct="1"/>
              <a:r>
                <a:rPr lang="en-US" altLang="en-US" sz="1800">
                  <a:solidFill>
                    <a:srgbClr val="CC0000"/>
                  </a:solidFill>
                </a:rPr>
                <a:t>learning rate</a:t>
              </a:r>
            </a:p>
          </p:txBody>
        </p:sp>
        <p:sp>
          <p:nvSpPr>
            <p:cNvPr id="56329" name="Freeform 9"/>
            <p:cNvSpPr>
              <a:spLocks/>
            </p:cNvSpPr>
            <p:nvPr/>
          </p:nvSpPr>
          <p:spPr bwMode="auto">
            <a:xfrm>
              <a:off x="1571" y="2986"/>
              <a:ext cx="62" cy="470"/>
            </a:xfrm>
            <a:custGeom>
              <a:avLst/>
              <a:gdLst>
                <a:gd name="T0" fmla="*/ 62 w 62"/>
                <a:gd name="T1" fmla="*/ 470 h 470"/>
                <a:gd name="T2" fmla="*/ 17 w 62"/>
                <a:gd name="T3" fmla="*/ 386 h 470"/>
                <a:gd name="T4" fmla="*/ 0 w 62"/>
                <a:gd name="T5" fmla="*/ 285 h 470"/>
                <a:gd name="T6" fmla="*/ 6 w 62"/>
                <a:gd name="T7" fmla="*/ 62 h 470"/>
                <a:gd name="T8" fmla="*/ 17 w 62"/>
                <a:gd name="T9" fmla="*/ 0 h 4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2"/>
                <a:gd name="T16" fmla="*/ 0 h 470"/>
                <a:gd name="T17" fmla="*/ 62 w 62"/>
                <a:gd name="T18" fmla="*/ 470 h 4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2" h="470">
                  <a:moveTo>
                    <a:pt x="62" y="470"/>
                  </a:moveTo>
                  <a:cubicBezTo>
                    <a:pt x="52" y="443"/>
                    <a:pt x="33" y="411"/>
                    <a:pt x="17" y="386"/>
                  </a:cubicBezTo>
                  <a:cubicBezTo>
                    <a:pt x="6" y="347"/>
                    <a:pt x="4" y="334"/>
                    <a:pt x="0" y="285"/>
                  </a:cubicBezTo>
                  <a:cubicBezTo>
                    <a:pt x="2" y="211"/>
                    <a:pt x="2" y="136"/>
                    <a:pt x="6" y="62"/>
                  </a:cubicBezTo>
                  <a:cubicBezTo>
                    <a:pt x="7" y="40"/>
                    <a:pt x="17" y="23"/>
                    <a:pt x="17" y="0"/>
                  </a:cubicBezTo>
                </a:path>
              </a:pathLst>
            </a:custGeom>
            <a:noFill/>
            <a:ln w="38100" cmpd="sng">
              <a:solidFill>
                <a:srgbClr val="CC0000"/>
              </a:solidFill>
              <a:round/>
              <a:headEnd type="none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246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A </a:t>
            </a:r>
            <a:r>
              <a:rPr lang="en-US" altLang="en-US" dirty="0" err="1">
                <a:ea typeface="ＭＳ Ｐゴシック" charset="-128"/>
              </a:rPr>
              <a:t>Cannonical</a:t>
            </a:r>
            <a:r>
              <a:rPr lang="en-US" altLang="en-US" dirty="0">
                <a:ea typeface="ＭＳ Ｐゴシック" charset="-128"/>
              </a:rPr>
              <a:t> Example: </a:t>
            </a:r>
            <a:r>
              <a:rPr lang="en-US" altLang="en-US" dirty="0" err="1">
                <a:ea typeface="ＭＳ Ｐゴシック" charset="-128"/>
              </a:rPr>
              <a:t>Gridworld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2576196"/>
            <a:ext cx="8229600" cy="3291523"/>
          </a:xfrm>
        </p:spPr>
        <p:txBody>
          <a:bodyPr/>
          <a:lstStyle/>
          <a:p>
            <a:pPr lvl="1">
              <a:spcAft>
                <a:spcPts val="1200"/>
              </a:spcAft>
            </a:pPr>
            <a:r>
              <a:rPr lang="en-US" altLang="en-US" sz="3200" dirty="0"/>
              <a:t>States are grid cells</a:t>
            </a:r>
          </a:p>
          <a:p>
            <a:pPr lvl="1">
              <a:spcAft>
                <a:spcPts val="1200"/>
              </a:spcAft>
            </a:pPr>
            <a:r>
              <a:rPr lang="en-US" altLang="en-US" sz="3200" dirty="0"/>
              <a:t>4 actions: N, S, E, W</a:t>
            </a:r>
          </a:p>
          <a:p>
            <a:pPr lvl="1">
              <a:spcAft>
                <a:spcPts val="1200"/>
              </a:spcAft>
            </a:pPr>
            <a:r>
              <a:rPr lang="en-US" altLang="en-US" sz="3200" dirty="0"/>
              <a:t>Reward for entering top right cell</a:t>
            </a:r>
          </a:p>
          <a:p>
            <a:pPr lvl="1">
              <a:spcAft>
                <a:spcPts val="1200"/>
              </a:spcAft>
            </a:pPr>
            <a:r>
              <a:rPr lang="en-US" altLang="en-US" sz="3200" dirty="0"/>
              <a:t>-0.01 for every other move</a:t>
            </a:r>
          </a:p>
          <a:p>
            <a:pPr marL="0" indent="0" eaLnBrk="1" hangingPunct="1">
              <a:buNone/>
            </a:pPr>
            <a:endParaRPr lang="en-US" altLang="en-US" dirty="0">
              <a:ea typeface="ＭＳ Ｐゴシック" charset="-128"/>
            </a:endParaRPr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8229600" y="2484120"/>
            <a:ext cx="2286000" cy="2286000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8437" name="Line 5"/>
          <p:cNvSpPr>
            <a:spLocks noChangeShapeType="1"/>
          </p:cNvSpPr>
          <p:nvPr/>
        </p:nvSpPr>
        <p:spPr bwMode="auto">
          <a:xfrm>
            <a:off x="9144000" y="2484120"/>
            <a:ext cx="0" cy="2286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8" name="Line 6"/>
          <p:cNvSpPr>
            <a:spLocks noChangeShapeType="1"/>
          </p:cNvSpPr>
          <p:nvPr/>
        </p:nvSpPr>
        <p:spPr bwMode="auto">
          <a:xfrm>
            <a:off x="9601200" y="2484120"/>
            <a:ext cx="0" cy="2286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9" name="Line 7"/>
          <p:cNvSpPr>
            <a:spLocks noChangeShapeType="1"/>
          </p:cNvSpPr>
          <p:nvPr/>
        </p:nvSpPr>
        <p:spPr bwMode="auto">
          <a:xfrm>
            <a:off x="8686800" y="2484120"/>
            <a:ext cx="0" cy="2286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0" name="Line 8"/>
          <p:cNvSpPr>
            <a:spLocks noChangeShapeType="1"/>
          </p:cNvSpPr>
          <p:nvPr/>
        </p:nvSpPr>
        <p:spPr bwMode="auto">
          <a:xfrm>
            <a:off x="10058400" y="2484120"/>
            <a:ext cx="0" cy="2286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1" name="Line 9"/>
          <p:cNvSpPr>
            <a:spLocks noChangeShapeType="1"/>
          </p:cNvSpPr>
          <p:nvPr/>
        </p:nvSpPr>
        <p:spPr bwMode="auto">
          <a:xfrm rot="-5400000">
            <a:off x="9372600" y="2712720"/>
            <a:ext cx="0" cy="2286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2" name="Line 10"/>
          <p:cNvSpPr>
            <a:spLocks noChangeShapeType="1"/>
          </p:cNvSpPr>
          <p:nvPr/>
        </p:nvSpPr>
        <p:spPr bwMode="auto">
          <a:xfrm rot="-5400000">
            <a:off x="9372600" y="3169920"/>
            <a:ext cx="0" cy="2286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3" name="Line 11"/>
          <p:cNvSpPr>
            <a:spLocks noChangeShapeType="1"/>
          </p:cNvSpPr>
          <p:nvPr/>
        </p:nvSpPr>
        <p:spPr bwMode="auto">
          <a:xfrm rot="-5400000">
            <a:off x="9372600" y="1798320"/>
            <a:ext cx="0" cy="2286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4" name="Line 12"/>
          <p:cNvSpPr>
            <a:spLocks noChangeShapeType="1"/>
          </p:cNvSpPr>
          <p:nvPr/>
        </p:nvSpPr>
        <p:spPr bwMode="auto">
          <a:xfrm rot="-5400000">
            <a:off x="9372600" y="2255520"/>
            <a:ext cx="0" cy="2286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5" name="Oval 13"/>
          <p:cNvSpPr>
            <a:spLocks noChangeArrowheads="1"/>
          </p:cNvSpPr>
          <p:nvPr/>
        </p:nvSpPr>
        <p:spPr bwMode="auto">
          <a:xfrm>
            <a:off x="8778875" y="3490595"/>
            <a:ext cx="274638" cy="274638"/>
          </a:xfrm>
          <a:prstGeom prst="ellipse">
            <a:avLst/>
          </a:prstGeom>
          <a:solidFill>
            <a:srgbClr val="0000FF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8446" name="Text Box 14"/>
          <p:cNvSpPr txBox="1">
            <a:spLocks noChangeArrowheads="1"/>
          </p:cNvSpPr>
          <p:nvPr/>
        </p:nvSpPr>
        <p:spPr bwMode="auto">
          <a:xfrm>
            <a:off x="10058400" y="2576196"/>
            <a:ext cx="444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+1</a:t>
            </a:r>
          </a:p>
        </p:txBody>
      </p:sp>
    </p:spTree>
    <p:extLst>
      <p:ext uri="{BB962C8B-B14F-4D97-AF65-F5344CB8AC3E}">
        <p14:creationId xmlns:p14="http://schemas.microsoft.com/office/powerpoint/2010/main" val="38912272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Policy Gradient Methods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This results in hill-climbing in policy space</a:t>
            </a:r>
          </a:p>
          <a:p>
            <a:pPr lvl="1" eaLnBrk="1" hangingPunct="1"/>
            <a:r>
              <a:rPr lang="en-US" altLang="en-US" dirty="0"/>
              <a:t>So, it</a:t>
            </a:r>
            <a:r>
              <a:rPr lang="ja-JP" altLang="en-US"/>
              <a:t>’</a:t>
            </a:r>
            <a:r>
              <a:rPr lang="en-US" altLang="ja-JP" dirty="0"/>
              <a:t>s subject to all the problems of hill-climbing</a:t>
            </a:r>
          </a:p>
          <a:p>
            <a:pPr lvl="1" eaLnBrk="1" hangingPunct="1"/>
            <a:r>
              <a:rPr lang="en-US" altLang="en-US" dirty="0"/>
              <a:t>But…we can also use tricks from search, like random restarts and momentum terms</a:t>
            </a:r>
          </a:p>
          <a:p>
            <a:pPr lvl="1" eaLnBrk="1" hangingPunct="1"/>
            <a:endParaRPr lang="en-US" altLang="en-US" dirty="0"/>
          </a:p>
          <a:p>
            <a:pPr eaLnBrk="1" hangingPunct="1"/>
            <a:r>
              <a:rPr lang="en-US" altLang="en-US" dirty="0">
                <a:ea typeface="ＭＳ Ｐゴシック" charset="-128"/>
              </a:rPr>
              <a:t>This is a good approach if you have a parameterized policy</a:t>
            </a:r>
          </a:p>
          <a:p>
            <a:pPr lvl="1" eaLnBrk="1" hangingPunct="1"/>
            <a:r>
              <a:rPr lang="en-US" altLang="en-US" dirty="0"/>
              <a:t>Typically faster than value-based methods</a:t>
            </a:r>
          </a:p>
          <a:p>
            <a:pPr lvl="1" eaLnBrk="1" hangingPunct="1"/>
            <a:r>
              <a:rPr lang="ja-JP" altLang="en-US"/>
              <a:t>“</a:t>
            </a:r>
            <a:r>
              <a:rPr lang="en-US" altLang="ja-JP" dirty="0"/>
              <a:t>Safe</a:t>
            </a:r>
            <a:r>
              <a:rPr lang="ja-JP" altLang="en-US"/>
              <a:t>”</a:t>
            </a:r>
            <a:r>
              <a:rPr lang="en-US" altLang="ja-JP" dirty="0"/>
              <a:t> exploration, if you have a good policy</a:t>
            </a:r>
          </a:p>
          <a:p>
            <a:pPr lvl="1" eaLnBrk="1" hangingPunct="1"/>
            <a:r>
              <a:rPr lang="en-US" altLang="en-US" dirty="0"/>
              <a:t>Learns locally-best parameters </a:t>
            </a:r>
            <a:r>
              <a:rPr lang="en-US" altLang="en-US" i="1" dirty="0"/>
              <a:t>for that policy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163457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EF321-C139-A247-8484-AAC2336BE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Going to a parameterized Q model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CE28CDF-5914-A849-AF67-007687A10E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7855" t="21765" r="21684" b="73491"/>
          <a:stretch/>
        </p:blipFill>
        <p:spPr>
          <a:xfrm>
            <a:off x="1493264" y="1853000"/>
            <a:ext cx="10698736" cy="784199"/>
          </a:xfrm>
        </p:spPr>
      </p:pic>
      <p:pic>
        <p:nvPicPr>
          <p:cNvPr id="6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6AC44FC-AC16-D844-BC81-32A2BF24B6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255" t="50122" r="22284" b="45134"/>
          <a:stretch/>
        </p:blipFill>
        <p:spPr>
          <a:xfrm>
            <a:off x="1350696" y="3429000"/>
            <a:ext cx="10698736" cy="784199"/>
          </a:xfrm>
          <a:prstGeom prst="rect">
            <a:avLst/>
          </a:prstGeom>
        </p:spPr>
      </p:pic>
      <p:pic>
        <p:nvPicPr>
          <p:cNvPr id="7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9F0EC15-DB1E-134F-A2C8-3840E4861F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83" t="68672" r="22484" b="26584"/>
          <a:stretch/>
        </p:blipFill>
        <p:spPr>
          <a:xfrm>
            <a:off x="380251" y="4730238"/>
            <a:ext cx="11669181" cy="7501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03B0A9-16CA-6643-825F-0449C1EA89E7}"/>
              </a:ext>
            </a:extLst>
          </p:cNvPr>
          <p:cNvSpPr/>
          <p:nvPr/>
        </p:nvSpPr>
        <p:spPr>
          <a:xfrm>
            <a:off x="112200" y="6581001"/>
            <a:ext cx="128221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Mnih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V.,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Kavukcuoglu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K., Silver, D., Graves, A.,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Antonoglou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I.,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Wierstra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D., &amp;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Riedmiller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M. (2013). Playing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atari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 with deep reinforcement learning. </a:t>
            </a:r>
            <a:r>
              <a:rPr lang="en-US" sz="1200" i="1" dirty="0">
                <a:solidFill>
                  <a:srgbClr val="222222"/>
                </a:solidFill>
                <a:latin typeface="Arial" panose="020B0604020202020204" pitchFamily="34" charset="0"/>
              </a:rPr>
              <a:t>arXiv:1312.5602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C6513-0E89-0847-9E16-51D66B338208}"/>
              </a:ext>
            </a:extLst>
          </p:cNvPr>
          <p:cNvSpPr txBox="1"/>
          <p:nvPr/>
        </p:nvSpPr>
        <p:spPr>
          <a:xfrm>
            <a:off x="1134828" y="1462244"/>
            <a:ext cx="6392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 the standard Bellman equation for estimating the Q function: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6DD7E37-ABD1-FB4A-98E8-5DFC1C45F12C}"/>
                  </a:ext>
                </a:extLst>
              </p:cNvPr>
              <p:cNvSpPr txBox="1"/>
              <p:nvPr/>
            </p:nvSpPr>
            <p:spPr>
              <a:xfrm>
                <a:off x="1134828" y="2979548"/>
                <a:ext cx="101600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Take a loss function for a parameterized function 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target value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the parameters :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6DD7E37-ABD1-FB4A-98E8-5DFC1C45F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828" y="2979548"/>
                <a:ext cx="10160025" cy="369332"/>
              </a:xfrm>
              <a:prstGeom prst="rect">
                <a:avLst/>
              </a:prstGeom>
              <a:blipFill>
                <a:blip r:embed="rId4"/>
                <a:stretch>
                  <a:fillRect l="-49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D72CC5E-553B-8946-A8EC-8F05E1E154EF}"/>
              </a:ext>
            </a:extLst>
          </p:cNvPr>
          <p:cNvSpPr txBox="1"/>
          <p:nvPr/>
        </p:nvSpPr>
        <p:spPr>
          <a:xfrm>
            <a:off x="1134827" y="4305485"/>
            <a:ext cx="197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 the gradient: </a:t>
            </a:r>
          </a:p>
        </p:txBody>
      </p:sp>
    </p:spTree>
    <p:extLst>
      <p:ext uri="{BB962C8B-B14F-4D97-AF65-F5344CB8AC3E}">
        <p14:creationId xmlns:p14="http://schemas.microsoft.com/office/powerpoint/2010/main" val="25195819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A6C60C6D-85D2-8E4D-9D14-D3CC4663DB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410" y="778125"/>
            <a:ext cx="11413390" cy="580287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212F3F-707B-9148-B3C3-1AEB4CCE7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60"/>
            <a:ext cx="10515600" cy="1325563"/>
          </a:xfrm>
        </p:spPr>
        <p:txBody>
          <a:bodyPr/>
          <a:lstStyle/>
          <a:p>
            <a:r>
              <a:rPr lang="en-US" dirty="0"/>
              <a:t>Deep Q-learning</a:t>
            </a:r>
            <a:br>
              <a:rPr lang="en-US" dirty="0"/>
            </a:b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A149A4-F70A-704F-9926-68B0A4CBC46C}"/>
              </a:ext>
            </a:extLst>
          </p:cNvPr>
          <p:cNvSpPr/>
          <p:nvPr/>
        </p:nvSpPr>
        <p:spPr>
          <a:xfrm>
            <a:off x="112200" y="6581001"/>
            <a:ext cx="128221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Mnih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V.,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Kavukcuoglu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K., Silver, D., Graves, A.,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Antonoglou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I.,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Wierstra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D., &amp;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Riedmiller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M. (2013). Playing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atari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 with deep reinforcement learning. </a:t>
            </a:r>
            <a:r>
              <a:rPr lang="en-US" sz="1200" i="1" dirty="0">
                <a:solidFill>
                  <a:srgbClr val="222222"/>
                </a:solidFill>
                <a:latin typeface="Arial" panose="020B0604020202020204" pitchFamily="34" charset="0"/>
              </a:rPr>
              <a:t>arXiv:1312.5602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33245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6B41D-E05B-6D47-A862-CE3731014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This was a breakthrough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EADE00E5-93BB-8244-A58F-EFDC34D5CE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2264" y="1825625"/>
            <a:ext cx="9987472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BCA948-8D28-164A-9B7F-7D7B90865585}"/>
              </a:ext>
            </a:extLst>
          </p:cNvPr>
          <p:cNvSpPr/>
          <p:nvPr/>
        </p:nvSpPr>
        <p:spPr>
          <a:xfrm>
            <a:off x="112200" y="6581001"/>
            <a:ext cx="128221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Mnih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V.,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Kavukcuoglu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K., Silver, D., Graves, A.,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Antonoglou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I.,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Wierstra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D., &amp;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Riedmiller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M. (2013). Playing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atari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 with deep reinforcement learning. </a:t>
            </a:r>
            <a:r>
              <a:rPr lang="en-US" sz="1200" i="1" dirty="0">
                <a:solidFill>
                  <a:srgbClr val="222222"/>
                </a:solidFill>
                <a:latin typeface="Arial" panose="020B0604020202020204" pitchFamily="34" charset="0"/>
              </a:rPr>
              <a:t>arXiv:1312.5602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831268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C5A01-4AB4-9346-8FBC-8565704C4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watch!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07BC8E93-EACF-704F-8AD1-B2A574D57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4773" y="1471664"/>
            <a:ext cx="3642454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C4A885-7802-B646-AB54-68AF7077D4E8}"/>
              </a:ext>
            </a:extLst>
          </p:cNvPr>
          <p:cNvSpPr/>
          <p:nvPr/>
        </p:nvSpPr>
        <p:spPr>
          <a:xfrm>
            <a:off x="3674279" y="6002283"/>
            <a:ext cx="4843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=V1eYniJ0Rnk</a:t>
            </a:r>
          </a:p>
        </p:txBody>
      </p:sp>
    </p:spTree>
    <p:extLst>
      <p:ext uri="{BB962C8B-B14F-4D97-AF65-F5344CB8AC3E}">
        <p14:creationId xmlns:p14="http://schemas.microsoft.com/office/powerpoint/2010/main" val="38713317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E7FCC-06D5-DE4B-8FD3-8A05A91E1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49" y="27195"/>
            <a:ext cx="10515600" cy="1325563"/>
          </a:xfrm>
        </p:spPr>
        <p:txBody>
          <a:bodyPr/>
          <a:lstStyle/>
          <a:p>
            <a:r>
              <a:rPr lang="en-US" dirty="0"/>
              <a:t>The game of GO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8FF0EB-3F9A-9A4D-BD1E-5DD2598B48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119975"/>
            <a:ext cx="5181600" cy="4351338"/>
          </a:xfrm>
        </p:spPr>
        <p:txBody>
          <a:bodyPr/>
          <a:lstStyle/>
          <a:p>
            <a:r>
              <a:rPr lang="en-US" dirty="0"/>
              <a:t>19 by 19 board</a:t>
            </a:r>
          </a:p>
          <a:p>
            <a:r>
              <a:rPr lang="en-US" dirty="0"/>
              <a:t>Each position is either empty, white, or black</a:t>
            </a:r>
          </a:p>
          <a:p>
            <a:r>
              <a:rPr lang="en-US" dirty="0"/>
              <a:t>At each turn you can place a stone of your color on any empty position</a:t>
            </a:r>
          </a:p>
          <a:p>
            <a:r>
              <a:rPr lang="en-US" dirty="0"/>
              <a:t>How big would the Q table be for this world?</a:t>
            </a:r>
          </a:p>
          <a:p>
            <a:endParaRPr lang="en-US" dirty="0"/>
          </a:p>
        </p:txBody>
      </p:sp>
      <p:pic>
        <p:nvPicPr>
          <p:cNvPr id="10" name="Content Placeholder 9" descr="A picture containing object, person, wire, table&#10;&#10;Description automatically generated">
            <a:extLst>
              <a:ext uri="{FF2B5EF4-FFF2-40B4-BE49-F238E27FC236}">
                <a16:creationId xmlns:a16="http://schemas.microsoft.com/office/drawing/2014/main" id="{A87256CD-32B5-FC42-A492-7DE7108D44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96349" y="1119975"/>
            <a:ext cx="5160192" cy="505698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887334-D4FF-3F46-A38A-9DB81A289BC4}"/>
              </a:ext>
            </a:extLst>
          </p:cNvPr>
          <p:cNvSpPr txBox="1"/>
          <p:nvPr/>
        </p:nvSpPr>
        <p:spPr>
          <a:xfrm>
            <a:off x="1069801" y="6176963"/>
            <a:ext cx="3835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Creator: </a:t>
            </a:r>
            <a:r>
              <a:rPr lang="en-US" sz="1200" dirty="0" err="1"/>
              <a:t>Zozulya</a:t>
            </a:r>
            <a:r>
              <a:rPr lang="en-US" sz="1200" dirty="0"/>
              <a:t> | Credit: Getty Images/</a:t>
            </a:r>
            <a:r>
              <a:rPr lang="en-US" sz="1200" dirty="0" err="1"/>
              <a:t>iStockphoto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528941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E7FCC-06D5-DE4B-8FD3-8A05A91E1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49" y="27195"/>
            <a:ext cx="10515600" cy="1325563"/>
          </a:xfrm>
        </p:spPr>
        <p:txBody>
          <a:bodyPr/>
          <a:lstStyle/>
          <a:p>
            <a:r>
              <a:rPr lang="en-US" dirty="0" err="1"/>
              <a:t>AlphaGO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8FF0EB-3F9A-9A4D-BD1E-5DD2598B48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119975"/>
            <a:ext cx="5181600" cy="4351338"/>
          </a:xfrm>
        </p:spPr>
        <p:txBody>
          <a:bodyPr/>
          <a:lstStyle/>
          <a:p>
            <a:r>
              <a:rPr lang="en-US" dirty="0"/>
              <a:t>2015: First program to beat a professional Go master with no handicap</a:t>
            </a:r>
          </a:p>
          <a:p>
            <a:r>
              <a:rPr lang="en-US" dirty="0"/>
              <a:t>2017: Beat </a:t>
            </a:r>
            <a:r>
              <a:rPr lang="en-US" dirty="0">
                <a:hlinkClick r:id="rId2" tooltip="Ke Jie"/>
              </a:rPr>
              <a:t>Ke Jie</a:t>
            </a:r>
            <a:r>
              <a:rPr lang="en-US" dirty="0"/>
              <a:t>, the number one ranked player in the world at the time</a:t>
            </a:r>
          </a:p>
          <a:p>
            <a:endParaRPr lang="en-US" dirty="0"/>
          </a:p>
        </p:txBody>
      </p:sp>
      <p:pic>
        <p:nvPicPr>
          <p:cNvPr id="10" name="Content Placeholder 9" descr="A picture containing object, person, wire, table&#10;&#10;Description automatically generated">
            <a:extLst>
              <a:ext uri="{FF2B5EF4-FFF2-40B4-BE49-F238E27FC236}">
                <a16:creationId xmlns:a16="http://schemas.microsoft.com/office/drawing/2014/main" id="{A87256CD-32B5-FC42-A492-7DE7108D44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96349" y="1119975"/>
            <a:ext cx="5160192" cy="505698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887334-D4FF-3F46-A38A-9DB81A289BC4}"/>
              </a:ext>
            </a:extLst>
          </p:cNvPr>
          <p:cNvSpPr txBox="1"/>
          <p:nvPr/>
        </p:nvSpPr>
        <p:spPr>
          <a:xfrm>
            <a:off x="1069801" y="6176963"/>
            <a:ext cx="3835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Creator: </a:t>
            </a:r>
            <a:r>
              <a:rPr lang="en-US" sz="1200" dirty="0" err="1"/>
              <a:t>Zozulya</a:t>
            </a:r>
            <a:r>
              <a:rPr lang="en-US" sz="1200" dirty="0"/>
              <a:t> | Credit: Getty Images/</a:t>
            </a:r>
            <a:r>
              <a:rPr lang="en-US" sz="1200" dirty="0" err="1"/>
              <a:t>iStockphoto</a:t>
            </a:r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7F1DEF-6956-924A-B1EF-280E44B2AAFF}"/>
              </a:ext>
            </a:extLst>
          </p:cNvPr>
          <p:cNvSpPr/>
          <p:nvPr/>
        </p:nvSpPr>
        <p:spPr>
          <a:xfrm>
            <a:off x="6400800" y="5009648"/>
            <a:ext cx="54996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Silver, David, et al. "Mastering the game of Go with deep neural networks and tree search." 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nature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529.7587 (2016): 484-489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0219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ECBEFDEC-22A8-3243-AF89-928D87D2B3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10369" r="71241"/>
          <a:stretch/>
        </p:blipFill>
        <p:spPr>
          <a:xfrm>
            <a:off x="1308580" y="1693332"/>
            <a:ext cx="4160888" cy="4613275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1C2BDF-AEA3-6041-8666-F2DE057EA00A}"/>
              </a:ext>
            </a:extLst>
          </p:cNvPr>
          <p:cNvSpPr/>
          <p:nvPr/>
        </p:nvSpPr>
        <p:spPr>
          <a:xfrm>
            <a:off x="4673600" y="2760133"/>
            <a:ext cx="1185333" cy="1540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3B225D-26B2-184C-8E00-B01D1A68C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6"/>
            <a:ext cx="10515600" cy="1325563"/>
          </a:xfrm>
        </p:spPr>
        <p:txBody>
          <a:bodyPr/>
          <a:lstStyle/>
          <a:p>
            <a:r>
              <a:rPr lang="en-US" dirty="0"/>
              <a:t>The parts of Alpha Go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55BCFF-D4A9-2B48-BD1C-5E162483EF48}"/>
              </a:ext>
            </a:extLst>
          </p:cNvPr>
          <p:cNvSpPr/>
          <p:nvPr/>
        </p:nvSpPr>
        <p:spPr>
          <a:xfrm>
            <a:off x="1794933" y="6581001"/>
            <a:ext cx="93133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Silver, David, et al. "Mastering the game of Go with deep neural networks and tree search." </a:t>
            </a:r>
            <a:r>
              <a:rPr lang="en-US" sz="1200" i="1" dirty="0">
                <a:solidFill>
                  <a:srgbClr val="222222"/>
                </a:solidFill>
                <a:latin typeface="Arial" panose="020B0604020202020204" pitchFamily="34" charset="0"/>
              </a:rPr>
              <a:t>nature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529.7587 (2016): 484-489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B4C0CD39-EB8B-CD47-8A52-33F1A31FA9C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096000" y="1119975"/>
                <a:ext cx="5181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/>
                  <a:t>Train the policy network with supervised learning, based on prior human games</a:t>
                </a:r>
              </a:p>
              <a:p>
                <a:pPr marL="0" indent="0">
                  <a:buNone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are the network weights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 is the distribution over the  next actions output by the model.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compared to true action y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After training this predicted the true human move 57% of the time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B4C0CD39-EB8B-CD47-8A52-33F1A31FA9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96000" y="1119975"/>
                <a:ext cx="5181600" cy="4351338"/>
              </a:xfrm>
              <a:blipFill>
                <a:blip r:embed="rId4"/>
                <a:stretch>
                  <a:fillRect l="-1956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43992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ECBEFDEC-22A8-3243-AF89-928D87D2B3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10369" r="71241"/>
          <a:stretch/>
        </p:blipFill>
        <p:spPr>
          <a:xfrm>
            <a:off x="1308580" y="1693332"/>
            <a:ext cx="4160888" cy="4613275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1C2BDF-AEA3-6041-8666-F2DE057EA00A}"/>
              </a:ext>
            </a:extLst>
          </p:cNvPr>
          <p:cNvSpPr/>
          <p:nvPr/>
        </p:nvSpPr>
        <p:spPr>
          <a:xfrm>
            <a:off x="4673600" y="2760133"/>
            <a:ext cx="1185333" cy="1540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3B225D-26B2-184C-8E00-B01D1A68C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6"/>
            <a:ext cx="10515600" cy="1325563"/>
          </a:xfrm>
        </p:spPr>
        <p:txBody>
          <a:bodyPr/>
          <a:lstStyle/>
          <a:p>
            <a:r>
              <a:rPr lang="en-US" dirty="0"/>
              <a:t>The parts of Alpha Go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55BCFF-D4A9-2B48-BD1C-5E162483EF48}"/>
              </a:ext>
            </a:extLst>
          </p:cNvPr>
          <p:cNvSpPr/>
          <p:nvPr/>
        </p:nvSpPr>
        <p:spPr>
          <a:xfrm>
            <a:off x="1794933" y="6581001"/>
            <a:ext cx="93133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Silver, David, et al. "Mastering the game of Go with deep neural networks and tree search." </a:t>
            </a:r>
            <a:r>
              <a:rPr lang="en-US" sz="1200" i="1" dirty="0">
                <a:solidFill>
                  <a:srgbClr val="222222"/>
                </a:solidFill>
                <a:latin typeface="Arial" panose="020B0604020202020204" pitchFamily="34" charset="0"/>
              </a:rPr>
              <a:t>nature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529.7587 (2016): 484-489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B4C0CD39-EB8B-CD47-8A52-33F1A31FA9C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096000" y="1119975"/>
                <a:ext cx="5181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/>
                  <a:t>They also trained a small fast “rollout” policy network to predict actions.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 is the distribution over the  next actions output by fast model. 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After training this predicted the true human move 24% of the time.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…but it took 2 microseconds to predict the next move, which was useful for rollouts to play out games.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B4C0CD39-EB8B-CD47-8A52-33F1A31FA9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96000" y="1119975"/>
                <a:ext cx="5181600" cy="4351338"/>
              </a:xfrm>
              <a:blipFill>
                <a:blip r:embed="rId4"/>
                <a:stretch>
                  <a:fillRect l="-1956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17917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B225D-26B2-184C-8E00-B01D1A68C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6"/>
            <a:ext cx="10515600" cy="1325563"/>
          </a:xfrm>
        </p:spPr>
        <p:txBody>
          <a:bodyPr/>
          <a:lstStyle/>
          <a:p>
            <a:r>
              <a:rPr lang="en-US" dirty="0"/>
              <a:t>The parts of Alpha Go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ECBEFDEC-22A8-3243-AF89-928D87D2B3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10369" r="37539"/>
          <a:stretch/>
        </p:blipFill>
        <p:spPr>
          <a:xfrm>
            <a:off x="1308579" y="1693332"/>
            <a:ext cx="9036775" cy="4613275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355BCFF-D4A9-2B48-BD1C-5E162483EF48}"/>
              </a:ext>
            </a:extLst>
          </p:cNvPr>
          <p:cNvSpPr/>
          <p:nvPr/>
        </p:nvSpPr>
        <p:spPr>
          <a:xfrm>
            <a:off x="1794933" y="6581001"/>
            <a:ext cx="93133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Silver, David, et al. "Mastering the game of Go with deep neural networks and tree search." </a:t>
            </a:r>
            <a:r>
              <a:rPr lang="en-US" sz="1200" i="1" dirty="0">
                <a:solidFill>
                  <a:srgbClr val="222222"/>
                </a:solidFill>
                <a:latin typeface="Arial" panose="020B0604020202020204" pitchFamily="34" charset="0"/>
              </a:rPr>
              <a:t>nature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529.7587 (2016): 484-489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82728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The Markov Property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RL needs a set of states that are Markov</a:t>
            </a:r>
          </a:p>
          <a:p>
            <a:pPr lvl="1" eaLnBrk="1" hangingPunct="1"/>
            <a:r>
              <a:rPr lang="en-US" altLang="en-US" dirty="0"/>
              <a:t>Everything you need to know to make a decision is included in the state</a:t>
            </a:r>
          </a:p>
          <a:p>
            <a:pPr lvl="1" eaLnBrk="1" hangingPunct="1"/>
            <a:r>
              <a:rPr lang="en-US" altLang="en-US" dirty="0"/>
              <a:t>Not allowed to consult the past</a:t>
            </a:r>
          </a:p>
          <a:p>
            <a:pPr lvl="1" eaLnBrk="1" hangingPunct="1"/>
            <a:endParaRPr lang="en-US" altLang="en-US" dirty="0"/>
          </a:p>
          <a:p>
            <a:pPr eaLnBrk="1" hangingPunct="1"/>
            <a:r>
              <a:rPr lang="en-US" altLang="en-US" dirty="0">
                <a:ea typeface="ＭＳ Ｐゴシック" charset="-128"/>
              </a:rPr>
              <a:t>Rule-of-thumb</a:t>
            </a:r>
          </a:p>
          <a:p>
            <a:pPr lvl="1" eaLnBrk="1" hangingPunct="1"/>
            <a:r>
              <a:rPr lang="en-US" altLang="en-US" dirty="0"/>
              <a:t>If you can calculate the reward function </a:t>
            </a:r>
          </a:p>
          <a:p>
            <a:pPr marL="457200" lvl="1" indent="0" eaLnBrk="1" hangingPunct="1">
              <a:buNone/>
            </a:pPr>
            <a:r>
              <a:rPr lang="en-US" altLang="en-US" dirty="0"/>
              <a:t>from the state without  any additional </a:t>
            </a:r>
          </a:p>
          <a:p>
            <a:pPr marL="457200" lvl="1" indent="0" eaLnBrk="1" hangingPunct="1">
              <a:buNone/>
            </a:pPr>
            <a:r>
              <a:rPr lang="en-US" altLang="en-US" dirty="0"/>
              <a:t>information, you</a:t>
            </a:r>
            <a:r>
              <a:rPr lang="ja-JP" altLang="en-US"/>
              <a:t>’</a:t>
            </a:r>
            <a:r>
              <a:rPr lang="en-US" altLang="ja-JP" dirty="0"/>
              <a:t>re OK</a:t>
            </a:r>
            <a:endParaRPr lang="en-US" altLang="en-US" dirty="0"/>
          </a:p>
        </p:txBody>
      </p:sp>
      <p:sp>
        <p:nvSpPr>
          <p:cNvPr id="53252" name="Rectangle 4"/>
          <p:cNvSpPr>
            <a:spLocks noChangeArrowheads="1"/>
          </p:cNvSpPr>
          <p:nvPr/>
        </p:nvSpPr>
        <p:spPr bwMode="auto">
          <a:xfrm>
            <a:off x="7559676" y="3978276"/>
            <a:ext cx="2193925" cy="2193925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53253" name="Line 5"/>
          <p:cNvSpPr>
            <a:spLocks noChangeShapeType="1"/>
          </p:cNvSpPr>
          <p:nvPr/>
        </p:nvSpPr>
        <p:spPr bwMode="auto">
          <a:xfrm>
            <a:off x="8289925" y="3978276"/>
            <a:ext cx="0" cy="219392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54" name="Line 6"/>
          <p:cNvSpPr>
            <a:spLocks noChangeShapeType="1"/>
          </p:cNvSpPr>
          <p:nvPr/>
        </p:nvSpPr>
        <p:spPr bwMode="auto">
          <a:xfrm>
            <a:off x="9021763" y="3978276"/>
            <a:ext cx="0" cy="219392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55" name="Line 7"/>
          <p:cNvSpPr>
            <a:spLocks noChangeShapeType="1"/>
          </p:cNvSpPr>
          <p:nvPr/>
        </p:nvSpPr>
        <p:spPr bwMode="auto">
          <a:xfrm>
            <a:off x="8656638" y="3978276"/>
            <a:ext cx="0" cy="219392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56" name="Line 8"/>
          <p:cNvSpPr>
            <a:spLocks noChangeShapeType="1"/>
          </p:cNvSpPr>
          <p:nvPr/>
        </p:nvSpPr>
        <p:spPr bwMode="auto">
          <a:xfrm>
            <a:off x="9388475" y="3978276"/>
            <a:ext cx="0" cy="219392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57" name="Line 9"/>
          <p:cNvSpPr>
            <a:spLocks noChangeShapeType="1"/>
          </p:cNvSpPr>
          <p:nvPr/>
        </p:nvSpPr>
        <p:spPr bwMode="auto">
          <a:xfrm rot="-5400000">
            <a:off x="8656638" y="4710113"/>
            <a:ext cx="0" cy="219392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58" name="Line 10"/>
          <p:cNvSpPr>
            <a:spLocks noChangeShapeType="1"/>
          </p:cNvSpPr>
          <p:nvPr/>
        </p:nvSpPr>
        <p:spPr bwMode="auto">
          <a:xfrm rot="-5400000">
            <a:off x="8656638" y="4343401"/>
            <a:ext cx="0" cy="219392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59" name="Line 11"/>
          <p:cNvSpPr>
            <a:spLocks noChangeShapeType="1"/>
          </p:cNvSpPr>
          <p:nvPr/>
        </p:nvSpPr>
        <p:spPr bwMode="auto">
          <a:xfrm rot="-5400000">
            <a:off x="8656638" y="3978276"/>
            <a:ext cx="0" cy="219392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60" name="Line 12"/>
          <p:cNvSpPr>
            <a:spLocks noChangeShapeType="1"/>
          </p:cNvSpPr>
          <p:nvPr/>
        </p:nvSpPr>
        <p:spPr bwMode="auto">
          <a:xfrm rot="-5400000">
            <a:off x="8656638" y="3611563"/>
            <a:ext cx="0" cy="219392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61" name="Line 13"/>
          <p:cNvSpPr>
            <a:spLocks noChangeShapeType="1"/>
          </p:cNvSpPr>
          <p:nvPr/>
        </p:nvSpPr>
        <p:spPr bwMode="auto">
          <a:xfrm>
            <a:off x="7924800" y="3978276"/>
            <a:ext cx="0" cy="219392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62" name="Line 14"/>
          <p:cNvSpPr>
            <a:spLocks noChangeShapeType="1"/>
          </p:cNvSpPr>
          <p:nvPr/>
        </p:nvSpPr>
        <p:spPr bwMode="auto">
          <a:xfrm rot="-5400000">
            <a:off x="8656638" y="3246438"/>
            <a:ext cx="0" cy="219392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63" name="Text Box 15"/>
          <p:cNvSpPr txBox="1">
            <a:spLocks noChangeArrowheads="1"/>
          </p:cNvSpPr>
          <p:nvPr/>
        </p:nvSpPr>
        <p:spPr bwMode="auto">
          <a:xfrm>
            <a:off x="7559675" y="5807076"/>
            <a:ext cx="33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S</a:t>
            </a:r>
          </a:p>
        </p:txBody>
      </p:sp>
      <p:sp>
        <p:nvSpPr>
          <p:cNvPr id="53264" name="Text Box 16"/>
          <p:cNvSpPr txBox="1">
            <a:spLocks noChangeArrowheads="1"/>
          </p:cNvSpPr>
          <p:nvPr/>
        </p:nvSpPr>
        <p:spPr bwMode="auto">
          <a:xfrm>
            <a:off x="9388475" y="5807076"/>
            <a:ext cx="361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G</a:t>
            </a:r>
          </a:p>
        </p:txBody>
      </p:sp>
      <p:sp>
        <p:nvSpPr>
          <p:cNvPr id="53265" name="Line 17"/>
          <p:cNvSpPr>
            <a:spLocks noChangeShapeType="1"/>
          </p:cNvSpPr>
          <p:nvPr/>
        </p:nvSpPr>
        <p:spPr bwMode="auto">
          <a:xfrm flipV="1">
            <a:off x="8656638" y="5075238"/>
            <a:ext cx="0" cy="10969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66" name="Line 18"/>
          <p:cNvSpPr>
            <a:spLocks noChangeShapeType="1"/>
          </p:cNvSpPr>
          <p:nvPr/>
        </p:nvSpPr>
        <p:spPr bwMode="auto">
          <a:xfrm>
            <a:off x="8656638" y="3978275"/>
            <a:ext cx="0" cy="73025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923" name="Text Box 19"/>
          <p:cNvSpPr txBox="1">
            <a:spLocks noChangeArrowheads="1"/>
          </p:cNvSpPr>
          <p:nvPr/>
        </p:nvSpPr>
        <p:spPr bwMode="auto">
          <a:xfrm>
            <a:off x="7559675" y="3978276"/>
            <a:ext cx="33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FF"/>
                </a:solidFill>
              </a:rPr>
              <a:t>K</a:t>
            </a:r>
          </a:p>
        </p:txBody>
      </p:sp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7748589" y="2971801"/>
            <a:ext cx="1774825" cy="1920875"/>
            <a:chOff x="3921" y="1872"/>
            <a:chExt cx="1118" cy="1210"/>
          </a:xfrm>
        </p:grpSpPr>
        <p:sp>
          <p:nvSpPr>
            <p:cNvPr id="53276" name="Line 21"/>
            <p:cNvSpPr>
              <a:spLocks noChangeShapeType="1"/>
            </p:cNvSpPr>
            <p:nvPr/>
          </p:nvSpPr>
          <p:spPr bwMode="auto">
            <a:xfrm flipH="1" flipV="1">
              <a:off x="3974" y="2678"/>
              <a:ext cx="404" cy="40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277" name="Text Box 22"/>
            <p:cNvSpPr txBox="1">
              <a:spLocks noChangeArrowheads="1"/>
            </p:cNvSpPr>
            <p:nvPr/>
          </p:nvSpPr>
          <p:spPr bwMode="auto">
            <a:xfrm>
              <a:off x="3921" y="1872"/>
              <a:ext cx="1118" cy="233"/>
            </a:xfrm>
            <a:prstGeom prst="rect">
              <a:avLst/>
            </a:prstGeom>
            <a:noFill/>
            <a:ln w="2857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1800">
                  <a:solidFill>
                    <a:srgbClr val="0000FF"/>
                  </a:solidFill>
                </a:rPr>
                <a:t>Not holding key</a:t>
              </a:r>
            </a:p>
          </p:txBody>
        </p:sp>
      </p:grp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7932738" y="3429001"/>
            <a:ext cx="1390650" cy="1463675"/>
            <a:chOff x="4037" y="2160"/>
            <a:chExt cx="876" cy="922"/>
          </a:xfrm>
        </p:grpSpPr>
        <p:sp>
          <p:nvSpPr>
            <p:cNvPr id="53274" name="Line 24"/>
            <p:cNvSpPr>
              <a:spLocks noChangeShapeType="1"/>
            </p:cNvSpPr>
            <p:nvPr/>
          </p:nvSpPr>
          <p:spPr bwMode="auto">
            <a:xfrm>
              <a:off x="4378" y="3082"/>
              <a:ext cx="230" cy="0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275" name="Text Box 25"/>
            <p:cNvSpPr txBox="1">
              <a:spLocks noChangeArrowheads="1"/>
            </p:cNvSpPr>
            <p:nvPr/>
          </p:nvSpPr>
          <p:spPr bwMode="auto">
            <a:xfrm>
              <a:off x="4037" y="2160"/>
              <a:ext cx="876" cy="233"/>
            </a:xfrm>
            <a:prstGeom prst="rect">
              <a:avLst/>
            </a:prstGeom>
            <a:noFill/>
            <a:ln w="28575">
              <a:solidFill>
                <a:srgbClr val="00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1800">
                  <a:solidFill>
                    <a:srgbClr val="009900"/>
                  </a:solidFill>
                </a:rPr>
                <a:t>Holding key</a:t>
              </a:r>
            </a:p>
          </p:txBody>
        </p:sp>
      </p:grp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7832725" y="4892675"/>
            <a:ext cx="1646238" cy="1004888"/>
            <a:chOff x="864" y="2736"/>
            <a:chExt cx="1037" cy="633"/>
          </a:xfrm>
        </p:grpSpPr>
        <p:sp>
          <p:nvSpPr>
            <p:cNvPr id="53271" name="Line 27"/>
            <p:cNvSpPr>
              <a:spLocks noChangeShapeType="1"/>
            </p:cNvSpPr>
            <p:nvPr/>
          </p:nvSpPr>
          <p:spPr bwMode="auto">
            <a:xfrm flipV="1">
              <a:off x="864" y="2736"/>
              <a:ext cx="404" cy="633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272" name="Line 28"/>
            <p:cNvSpPr>
              <a:spLocks noChangeShapeType="1"/>
            </p:cNvSpPr>
            <p:nvPr/>
          </p:nvSpPr>
          <p:spPr bwMode="auto">
            <a:xfrm>
              <a:off x="1498" y="2736"/>
              <a:ext cx="403" cy="633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273" name="Line 29"/>
            <p:cNvSpPr>
              <a:spLocks noChangeShapeType="1"/>
            </p:cNvSpPr>
            <p:nvPr/>
          </p:nvSpPr>
          <p:spPr bwMode="auto">
            <a:xfrm>
              <a:off x="1267" y="2736"/>
              <a:ext cx="230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0582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592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B225D-26B2-184C-8E00-B01D1A68C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6"/>
            <a:ext cx="10515600" cy="1325563"/>
          </a:xfrm>
        </p:spPr>
        <p:txBody>
          <a:bodyPr/>
          <a:lstStyle/>
          <a:p>
            <a:r>
              <a:rPr lang="en-US" dirty="0"/>
              <a:t>The parts of Alpha Go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ECBEFDEC-22A8-3243-AF89-928D87D2B3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33090" t="10369" r="37539"/>
          <a:stretch/>
        </p:blipFill>
        <p:spPr>
          <a:xfrm>
            <a:off x="6096000" y="1693332"/>
            <a:ext cx="4249354" cy="4613275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355BCFF-D4A9-2B48-BD1C-5E162483EF48}"/>
              </a:ext>
            </a:extLst>
          </p:cNvPr>
          <p:cNvSpPr/>
          <p:nvPr/>
        </p:nvSpPr>
        <p:spPr>
          <a:xfrm>
            <a:off x="1794933" y="6581001"/>
            <a:ext cx="93133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Silver, David, et al. "Mastering the game of Go with deep neural networks and tree search." </a:t>
            </a:r>
            <a:r>
              <a:rPr lang="en-US" sz="1200" i="1" dirty="0">
                <a:solidFill>
                  <a:srgbClr val="222222"/>
                </a:solidFill>
                <a:latin typeface="Arial" panose="020B0604020202020204" pitchFamily="34" charset="0"/>
              </a:rPr>
              <a:t>nature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529.7587 (2016): 484-489</a:t>
            </a:r>
            <a:endParaRPr lang="en-US" sz="1200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49282BB-042B-2848-8385-E1D3BDC47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7" y="1955269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Once they had a trained policy network, they engaged in self-play.</a:t>
            </a:r>
          </a:p>
          <a:p>
            <a:pPr marL="0" indent="0">
              <a:buNone/>
            </a:pPr>
            <a:r>
              <a:rPr lang="en-US" sz="2400" dirty="0"/>
              <a:t>Make 2 copies of the network.</a:t>
            </a:r>
          </a:p>
          <a:p>
            <a:pPr marL="0" indent="0">
              <a:buNone/>
            </a:pPr>
            <a:r>
              <a:rPr lang="en-US" sz="2400" dirty="0"/>
              <a:t>They play. </a:t>
            </a:r>
          </a:p>
          <a:p>
            <a:pPr marL="0" indent="0">
              <a:buNone/>
            </a:pPr>
            <a:r>
              <a:rPr lang="en-US" sz="2400" dirty="0"/>
              <a:t>Apply reinforcement learning to the winner.</a:t>
            </a:r>
          </a:p>
          <a:p>
            <a:pPr marL="0" indent="0">
              <a:buNone/>
            </a:pPr>
            <a:r>
              <a:rPr lang="en-US" sz="2400" dirty="0"/>
              <a:t>Thereafter, always play vs a previous version of the RL network.</a:t>
            </a:r>
          </a:p>
          <a:p>
            <a:pPr marL="0" indent="0">
              <a:buNone/>
            </a:pPr>
            <a:r>
              <a:rPr lang="en-US" sz="2400" dirty="0"/>
              <a:t>Learn as you go…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5325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B225D-26B2-184C-8E00-B01D1A68C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6"/>
            <a:ext cx="10515600" cy="1325563"/>
          </a:xfrm>
        </p:spPr>
        <p:txBody>
          <a:bodyPr/>
          <a:lstStyle/>
          <a:p>
            <a:r>
              <a:rPr lang="en-US" dirty="0"/>
              <a:t>The parts of Alpha Go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ECBEFDEC-22A8-3243-AF89-928D87D2B3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33090" t="10369" r="37539"/>
          <a:stretch/>
        </p:blipFill>
        <p:spPr>
          <a:xfrm>
            <a:off x="6096000" y="1693332"/>
            <a:ext cx="4249354" cy="4613275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355BCFF-D4A9-2B48-BD1C-5E162483EF48}"/>
              </a:ext>
            </a:extLst>
          </p:cNvPr>
          <p:cNvSpPr/>
          <p:nvPr/>
        </p:nvSpPr>
        <p:spPr>
          <a:xfrm>
            <a:off x="1794933" y="6581001"/>
            <a:ext cx="93133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Silver, David, et al. "Mastering the game of Go with deep neural networks and tree search." </a:t>
            </a:r>
            <a:r>
              <a:rPr lang="en-US" sz="1200" i="1" dirty="0">
                <a:solidFill>
                  <a:srgbClr val="222222"/>
                </a:solidFill>
                <a:latin typeface="Arial" panose="020B0604020202020204" pitchFamily="34" charset="0"/>
              </a:rPr>
              <a:t>nature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529.7587 (2016): 484-489</a:t>
            </a:r>
            <a:endParaRPr lang="en-US" sz="1200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49282BB-042B-2848-8385-E1D3BDC47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7" y="1955269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Then….they generated 30 million game states from self play and taught a Value network to estimate the value of every one of those states, based on the outcome of the game the state came from.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4117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C5CB6-3648-5B44-B09F-BB792A6C1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Monte Carlo Tree Search (MCTS)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C89636-89E4-FA41-A3C7-92A632BE447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Select the edge with maximum action-value Q , plus a bonus u(P) that depends on a stored prior probability P for that edge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497B03-6C90-7E40-9887-090B1007F3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430" b="29678"/>
          <a:stretch/>
        </p:blipFill>
        <p:spPr>
          <a:xfrm>
            <a:off x="838200" y="1343818"/>
            <a:ext cx="4360333" cy="46167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AAB52F-FA17-4644-9551-48C244BF206A}"/>
              </a:ext>
            </a:extLst>
          </p:cNvPr>
          <p:cNvSpPr/>
          <p:nvPr/>
        </p:nvSpPr>
        <p:spPr>
          <a:xfrm>
            <a:off x="1794933" y="6581001"/>
            <a:ext cx="93133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Silver, David, et al. "Mastering the game of Go with deep neural networks and tree search." </a:t>
            </a:r>
            <a:r>
              <a:rPr lang="en-US" sz="1200" i="1" dirty="0">
                <a:solidFill>
                  <a:srgbClr val="222222"/>
                </a:solidFill>
                <a:latin typeface="Arial" panose="020B0604020202020204" pitchFamily="34" charset="0"/>
              </a:rPr>
              <a:t>nature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529.7587 (2016): 484-489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972731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C5CB6-3648-5B44-B09F-BB792A6C1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Monte Carlo Tree Search (MCTS)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EC89636-89E4-FA41-A3C7-92A632BE447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The leaf node may be expanded; the new node is processed once by the </a:t>
                </a:r>
                <a:r>
                  <a:rPr lang="en-US" b="1" dirty="0"/>
                  <a:t>supervised</a:t>
                </a:r>
                <a:r>
                  <a:rPr lang="en-US" dirty="0"/>
                  <a:t> policy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</m:oMath>
                </a14:m>
                <a:r>
                  <a:rPr lang="en-US" dirty="0"/>
                  <a:t> and the output probabilities are stored as prior probabilities P for each action.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EC89636-89E4-FA41-A3C7-92A632BE44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200" t="-2326" r="-2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5497B03-6C90-7E40-9887-090B1007F3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90" r="57319" b="22713"/>
          <a:stretch/>
        </p:blipFill>
        <p:spPr>
          <a:xfrm>
            <a:off x="838200" y="1343818"/>
            <a:ext cx="3920067" cy="50739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AAB52F-FA17-4644-9551-48C244BF206A}"/>
              </a:ext>
            </a:extLst>
          </p:cNvPr>
          <p:cNvSpPr/>
          <p:nvPr/>
        </p:nvSpPr>
        <p:spPr>
          <a:xfrm>
            <a:off x="1794933" y="6581001"/>
            <a:ext cx="93133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Silver, David, et al. "Mastering the game of Go with deep neural networks and tree search." </a:t>
            </a:r>
            <a:r>
              <a:rPr lang="en-US" sz="1200" i="1" dirty="0">
                <a:solidFill>
                  <a:srgbClr val="222222"/>
                </a:solidFill>
                <a:latin typeface="Arial" panose="020B0604020202020204" pitchFamily="34" charset="0"/>
              </a:rPr>
              <a:t>nature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529.7587 (2016): 484-489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283333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C5CB6-3648-5B44-B09F-BB792A6C1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Monte Carlo Tree Search (MCTS)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EC89636-89E4-FA41-A3C7-92A632BE447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sz="3200" dirty="0"/>
                  <a:t>At the end of a simulation, the leaf node is evaluated in two ways: </a:t>
                </a:r>
              </a:p>
              <a:p>
                <a:pPr lvl="1"/>
                <a:r>
                  <a:rPr lang="en-US" sz="2800" dirty="0"/>
                  <a:t>using the value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lvl="1"/>
                <a:r>
                  <a:rPr lang="en-US" sz="2800" dirty="0"/>
                  <a:t>running a rollout to the end of the game with the fast rollout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sz="2800" dirty="0"/>
                  <a:t>, then computing the winner with function r.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EC89636-89E4-FA41-A3C7-92A632BE44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689" t="-2907" r="-2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5497B03-6C90-7E40-9887-090B1007F3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230" t="4127" r="30415" b="2337"/>
          <a:stretch/>
        </p:blipFill>
        <p:spPr>
          <a:xfrm>
            <a:off x="541868" y="930936"/>
            <a:ext cx="4864383" cy="545293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AAB52F-FA17-4644-9551-48C244BF206A}"/>
              </a:ext>
            </a:extLst>
          </p:cNvPr>
          <p:cNvSpPr/>
          <p:nvPr/>
        </p:nvSpPr>
        <p:spPr>
          <a:xfrm>
            <a:off x="1794933" y="6581001"/>
            <a:ext cx="93133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Silver, David, et al. "Mastering the game of Go with deep neural networks and tree search." </a:t>
            </a:r>
            <a:r>
              <a:rPr lang="en-US" sz="1200" i="1" dirty="0">
                <a:solidFill>
                  <a:srgbClr val="222222"/>
                </a:solidFill>
                <a:latin typeface="Arial" panose="020B0604020202020204" pitchFamily="34" charset="0"/>
              </a:rPr>
              <a:t>nature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529.7587 (2016): 484-489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479193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C5CB6-3648-5B44-B09F-BB792A6C1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Monte Carlo Tree Search (MCTS)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C89636-89E4-FA41-A3C7-92A632BE447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Action-values Q are updated to track the mean value of all evaluations r() and v() in the subtree below that action.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497B03-6C90-7E40-9887-090B1007F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180" t="4287" r="-1530" b="-16412"/>
          <a:stretch/>
        </p:blipFill>
        <p:spPr>
          <a:xfrm>
            <a:off x="541869" y="930936"/>
            <a:ext cx="5630332" cy="62455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AAB52F-FA17-4644-9551-48C244BF206A}"/>
              </a:ext>
            </a:extLst>
          </p:cNvPr>
          <p:cNvSpPr/>
          <p:nvPr/>
        </p:nvSpPr>
        <p:spPr>
          <a:xfrm>
            <a:off x="1794933" y="6581001"/>
            <a:ext cx="93133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Silver, David, et al. "Mastering the game of Go with deep neural networks and tree search." </a:t>
            </a:r>
            <a:r>
              <a:rPr lang="en-US" sz="1200" i="1" dirty="0">
                <a:solidFill>
                  <a:srgbClr val="222222"/>
                </a:solidFill>
                <a:latin typeface="Arial" panose="020B0604020202020204" pitchFamily="34" charset="0"/>
              </a:rPr>
              <a:t>nature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529.7587 (2016): 484-489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125439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51629-89B1-A04F-8444-D358A525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they really need to learn from humans?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A9BE0-4002-B840-AE1C-E2F8E74C3C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9254067" cy="4351338"/>
          </a:xfrm>
        </p:spPr>
        <p:txBody>
          <a:bodyPr/>
          <a:lstStyle/>
          <a:p>
            <a:r>
              <a:rPr lang="en-US" dirty="0"/>
              <a:t>Alpha0 jettisoned all the human-trained supervised learning</a:t>
            </a:r>
          </a:p>
          <a:p>
            <a:endParaRPr lang="en-US" dirty="0"/>
          </a:p>
          <a:p>
            <a:r>
              <a:rPr lang="en-US" dirty="0"/>
              <a:t>It learns exclusively from self play</a:t>
            </a:r>
          </a:p>
          <a:p>
            <a:endParaRPr lang="en-US" dirty="0"/>
          </a:p>
          <a:p>
            <a:r>
              <a:rPr lang="en-US" dirty="0"/>
              <a:t>How well does that work?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FCC247-520C-BD4F-B83C-196E906848A0}"/>
              </a:ext>
            </a:extLst>
          </p:cNvPr>
          <p:cNvSpPr/>
          <p:nvPr/>
        </p:nvSpPr>
        <p:spPr>
          <a:xfrm>
            <a:off x="594853" y="6118091"/>
            <a:ext cx="10515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Silver, D., Hubert, T.,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Schrittwieser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J.,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Antonoglou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I., Lai, M.,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Guez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A., ... &amp;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Lillicrap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T. (2018). A general reinforcement learning algorithm that masters chess, shogi, and Go through self-play.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Science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362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(6419), 1140-1144.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129769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DC401-B15A-6B4B-8BE1-41C4F74C7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Alpha0 is a general game winner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2DE873-E5F1-9E44-88E9-D6E72FEC8717}"/>
              </a:ext>
            </a:extLst>
          </p:cNvPr>
          <p:cNvSpPr/>
          <p:nvPr/>
        </p:nvSpPr>
        <p:spPr>
          <a:xfrm>
            <a:off x="594853" y="6118091"/>
            <a:ext cx="10515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Silver, D., Hubert, T.,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Schrittwieser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J.,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Antonoglou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I., Lai, M.,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Guez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A., ... &amp;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Lillicrap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T. (2018). A general reinforcement learning algorithm that masters chess, shogi, and Go through self-play.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Science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362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(6419), 1140-1144.</a:t>
            </a:r>
            <a:endParaRPr lang="en-US" sz="1400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F7DD39CD-F9B0-8C45-BF30-9A0E30CE82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911" r="-3133" b="54581"/>
          <a:stretch/>
        </p:blipFill>
        <p:spPr bwMode="auto">
          <a:xfrm>
            <a:off x="1367471" y="1202268"/>
            <a:ext cx="9251368" cy="4475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06411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Learning to Walk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5013" y="1611003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en-US" dirty="0" err="1">
                <a:ea typeface="ＭＳ Ｐゴシック" charset="-128"/>
              </a:rPr>
              <a:t>RoboCup</a:t>
            </a:r>
            <a:r>
              <a:rPr lang="en-US" altLang="en-US" dirty="0">
                <a:ea typeface="ＭＳ Ｐゴシック" charset="-128"/>
              </a:rPr>
              <a:t> legged league</a:t>
            </a:r>
          </a:p>
          <a:p>
            <a:pPr lvl="1" eaLnBrk="1" hangingPunct="1"/>
            <a:r>
              <a:rPr lang="en-US" altLang="en-US" dirty="0"/>
              <a:t>Walking quickly is a </a:t>
            </a:r>
            <a:r>
              <a:rPr lang="en-US" altLang="en-US" i="1" dirty="0"/>
              <a:t>big</a:t>
            </a:r>
            <a:r>
              <a:rPr lang="en-US" altLang="en-US" dirty="0"/>
              <a:t> advantage</a:t>
            </a:r>
          </a:p>
          <a:p>
            <a:pPr lvl="1" eaLnBrk="1" hangingPunct="1"/>
            <a:endParaRPr lang="en-US" altLang="en-US" dirty="0"/>
          </a:p>
          <a:p>
            <a:pPr eaLnBrk="1" hangingPunct="1"/>
            <a:r>
              <a:rPr lang="en-US" altLang="en-US" dirty="0">
                <a:ea typeface="ＭＳ Ｐゴシック" charset="-128"/>
              </a:rPr>
              <a:t>Robots have a parameterized gait controller</a:t>
            </a:r>
          </a:p>
          <a:p>
            <a:pPr lvl="1" eaLnBrk="1" hangingPunct="1"/>
            <a:r>
              <a:rPr lang="en-US" altLang="en-US" dirty="0"/>
              <a:t>Multiple REAL VALUED parameters</a:t>
            </a:r>
          </a:p>
          <a:p>
            <a:pPr lvl="1" eaLnBrk="1" hangingPunct="1"/>
            <a:r>
              <a:rPr lang="en-US" altLang="en-US" dirty="0"/>
              <a:t>Controls step length, height, etc.</a:t>
            </a:r>
          </a:p>
          <a:p>
            <a:pPr lvl="1" eaLnBrk="1" hangingPunct="1"/>
            <a:endParaRPr lang="en-US" altLang="en-US" dirty="0"/>
          </a:p>
          <a:p>
            <a:pPr eaLnBrk="1" hangingPunct="1"/>
            <a:r>
              <a:rPr lang="en-US" altLang="en-US" dirty="0">
                <a:ea typeface="ＭＳ Ｐゴシック" charset="-128"/>
              </a:rPr>
              <a:t>Robots walk across soccer pitch and are timed</a:t>
            </a:r>
          </a:p>
          <a:p>
            <a:pPr lvl="1" eaLnBrk="1" hangingPunct="1"/>
            <a:r>
              <a:rPr lang="en-US" altLang="en-US" dirty="0"/>
              <a:t>Reward is a function of the time taken</a:t>
            </a:r>
          </a:p>
        </p:txBody>
      </p:sp>
      <p:pic>
        <p:nvPicPr>
          <p:cNvPr id="3" name="Picture 2" descr="A picture containing grass, player, ball, looking&#10;&#10;Description automatically generated">
            <a:extLst>
              <a:ext uri="{FF2B5EF4-FFF2-40B4-BE49-F238E27FC236}">
                <a16:creationId xmlns:a16="http://schemas.microsoft.com/office/drawing/2014/main" id="{1B1FF4E0-22A7-AC45-9F45-ED33EEC38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267" y="365125"/>
            <a:ext cx="3821895" cy="57718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C8BF6C-6826-EE4A-B767-B0AE06DEACD1}"/>
              </a:ext>
            </a:extLst>
          </p:cNvPr>
          <p:cNvSpPr txBox="1"/>
          <p:nvPr/>
        </p:nvSpPr>
        <p:spPr>
          <a:xfrm>
            <a:off x="7892267" y="6136966"/>
            <a:ext cx="4250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courtesy of: Ralf </a:t>
            </a:r>
            <a:r>
              <a:rPr lang="en-US" dirty="0" err="1"/>
              <a:t>Roletschek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www.wikidata.org</a:t>
            </a:r>
            <a:r>
              <a:rPr lang="en-US" dirty="0"/>
              <a:t>/wiki/Q15080600</a:t>
            </a:r>
          </a:p>
        </p:txBody>
      </p:sp>
    </p:spTree>
    <p:extLst>
      <p:ext uri="{BB962C8B-B14F-4D97-AF65-F5344CB8AC3E}">
        <p14:creationId xmlns:p14="http://schemas.microsoft.com/office/powerpoint/2010/main" val="2310686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We need some background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 eaLnBrk="1" hangingPunct="1">
              <a:spcAft>
                <a:spcPts val="1200"/>
              </a:spcAft>
            </a:pPr>
            <a:r>
              <a:rPr lang="en-US" altLang="en-US" sz="3200" dirty="0"/>
              <a:t>Simple decision theory</a:t>
            </a:r>
          </a:p>
          <a:p>
            <a:pPr lvl="1" eaLnBrk="1" hangingPunct="1">
              <a:spcAft>
                <a:spcPts val="1200"/>
              </a:spcAft>
            </a:pPr>
            <a:r>
              <a:rPr lang="en-US" altLang="en-US" sz="3200" dirty="0"/>
              <a:t>Markov Decision Processes</a:t>
            </a:r>
          </a:p>
          <a:p>
            <a:pPr lvl="1" eaLnBrk="1" hangingPunct="1">
              <a:spcAft>
                <a:spcPts val="1200"/>
              </a:spcAft>
            </a:pPr>
            <a:r>
              <a:rPr lang="en-US" altLang="en-US" sz="3200" dirty="0"/>
              <a:t>Value functions</a:t>
            </a:r>
          </a:p>
          <a:p>
            <a:pPr lvl="1" eaLnBrk="1" hangingPunct="1">
              <a:spcAft>
                <a:spcPts val="1200"/>
              </a:spcAft>
            </a:pPr>
            <a:r>
              <a:rPr lang="en-US" altLang="en-US" sz="3200" dirty="0"/>
              <a:t>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2654259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Making Single Decisions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Single decision to be made</a:t>
            </a:r>
          </a:p>
          <a:p>
            <a:pPr lvl="1" eaLnBrk="1" hangingPunct="1"/>
            <a:r>
              <a:rPr lang="en-US" altLang="en-US"/>
              <a:t>Multiple discrete actions</a:t>
            </a:r>
          </a:p>
          <a:p>
            <a:pPr lvl="1" eaLnBrk="1" hangingPunct="1"/>
            <a:r>
              <a:rPr lang="en-US" altLang="en-US"/>
              <a:t>Each action has an associated reward 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Goal is to maximize reward</a:t>
            </a:r>
          </a:p>
          <a:p>
            <a:pPr lvl="1" eaLnBrk="1" hangingPunct="1"/>
            <a:r>
              <a:rPr lang="en-US" altLang="en-US"/>
              <a:t>Just pick the action with the largest reward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State 0 has a value of 2</a:t>
            </a:r>
          </a:p>
          <a:p>
            <a:pPr lvl="1" eaLnBrk="1" hangingPunct="1"/>
            <a:r>
              <a:rPr lang="en-US" altLang="en-US"/>
              <a:t>Reward from taking the best action</a:t>
            </a:r>
          </a:p>
        </p:txBody>
      </p:sp>
      <p:sp>
        <p:nvSpPr>
          <p:cNvPr id="20484" name="Oval 4"/>
          <p:cNvSpPr>
            <a:spLocks noChangeArrowheads="1"/>
          </p:cNvSpPr>
          <p:nvPr/>
        </p:nvSpPr>
        <p:spPr bwMode="auto">
          <a:xfrm>
            <a:off x="9951086" y="3886201"/>
            <a:ext cx="549275" cy="54927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0485" name="Oval 5"/>
          <p:cNvSpPr>
            <a:spLocks noChangeArrowheads="1"/>
          </p:cNvSpPr>
          <p:nvPr/>
        </p:nvSpPr>
        <p:spPr bwMode="auto">
          <a:xfrm>
            <a:off x="9951086" y="2606676"/>
            <a:ext cx="549275" cy="54927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0486" name="Oval 6"/>
          <p:cNvSpPr>
            <a:spLocks noChangeArrowheads="1"/>
          </p:cNvSpPr>
          <p:nvPr/>
        </p:nvSpPr>
        <p:spPr bwMode="auto">
          <a:xfrm>
            <a:off x="8122286" y="3246439"/>
            <a:ext cx="549275" cy="54927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0487" name="Line 7"/>
          <p:cNvSpPr>
            <a:spLocks noChangeShapeType="1"/>
          </p:cNvSpPr>
          <p:nvPr/>
        </p:nvSpPr>
        <p:spPr bwMode="auto">
          <a:xfrm>
            <a:off x="8671561" y="3613150"/>
            <a:ext cx="1279525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8" name="Line 8"/>
          <p:cNvSpPr>
            <a:spLocks noChangeShapeType="1"/>
          </p:cNvSpPr>
          <p:nvPr/>
        </p:nvSpPr>
        <p:spPr bwMode="auto">
          <a:xfrm flipV="1">
            <a:off x="8671561" y="2971800"/>
            <a:ext cx="1279525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9" name="Text Box 9"/>
          <p:cNvSpPr txBox="1">
            <a:spLocks noChangeArrowheads="1"/>
          </p:cNvSpPr>
          <p:nvPr/>
        </p:nvSpPr>
        <p:spPr bwMode="auto">
          <a:xfrm>
            <a:off x="8222299" y="3311526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0</a:t>
            </a:r>
          </a:p>
        </p:txBody>
      </p:sp>
      <p:sp>
        <p:nvSpPr>
          <p:cNvPr id="20490" name="Text Box 10"/>
          <p:cNvSpPr txBox="1">
            <a:spLocks noChangeArrowheads="1"/>
          </p:cNvSpPr>
          <p:nvPr/>
        </p:nvSpPr>
        <p:spPr bwMode="auto">
          <a:xfrm>
            <a:off x="10059035" y="2660651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1</a:t>
            </a:r>
          </a:p>
        </p:txBody>
      </p:sp>
      <p:sp>
        <p:nvSpPr>
          <p:cNvPr id="20491" name="Text Box 11"/>
          <p:cNvSpPr txBox="1">
            <a:spLocks noChangeArrowheads="1"/>
          </p:cNvSpPr>
          <p:nvPr/>
        </p:nvSpPr>
        <p:spPr bwMode="auto">
          <a:xfrm>
            <a:off x="10063799" y="3962401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2</a:t>
            </a:r>
          </a:p>
        </p:txBody>
      </p:sp>
      <p:sp>
        <p:nvSpPr>
          <p:cNvPr id="20492" name="Text Box 14"/>
          <p:cNvSpPr txBox="1">
            <a:spLocks noChangeArrowheads="1"/>
          </p:cNvSpPr>
          <p:nvPr/>
        </p:nvSpPr>
        <p:spPr bwMode="auto">
          <a:xfrm>
            <a:off x="9173210" y="3810001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2</a:t>
            </a:r>
          </a:p>
        </p:txBody>
      </p:sp>
      <p:sp>
        <p:nvSpPr>
          <p:cNvPr id="20493" name="Text Box 15"/>
          <p:cNvSpPr txBox="1">
            <a:spLocks noChangeArrowheads="1"/>
          </p:cNvSpPr>
          <p:nvPr/>
        </p:nvSpPr>
        <p:spPr bwMode="auto">
          <a:xfrm>
            <a:off x="9220835" y="2806701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9890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Markov Decision Processes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We can generalize the previous example to multiple sequential decisions</a:t>
            </a:r>
          </a:p>
          <a:p>
            <a:pPr lvl="1" eaLnBrk="1" hangingPunct="1"/>
            <a:r>
              <a:rPr lang="en-US" altLang="en-US"/>
              <a:t>Each decision affects subsequent decisions</a:t>
            </a:r>
          </a:p>
          <a:p>
            <a:pPr lvl="3" eaLnBrk="1" hangingPunct="1"/>
            <a:endParaRPr lang="en-US" altLang="en-US"/>
          </a:p>
          <a:p>
            <a:pPr eaLnBrk="1" hangingPunct="1"/>
            <a:r>
              <a:rPr lang="en-US" altLang="en-US">
                <a:ea typeface="ＭＳ Ｐゴシック" charset="-128"/>
              </a:rPr>
              <a:t>This is formally modeled by a Markov Decision Process (MDP)</a:t>
            </a:r>
          </a:p>
        </p:txBody>
      </p:sp>
      <p:sp>
        <p:nvSpPr>
          <p:cNvPr id="21508" name="Oval 4"/>
          <p:cNvSpPr>
            <a:spLocks noChangeArrowheads="1"/>
          </p:cNvSpPr>
          <p:nvPr/>
        </p:nvSpPr>
        <p:spPr bwMode="auto">
          <a:xfrm>
            <a:off x="4886326" y="5638801"/>
            <a:ext cx="549275" cy="54927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1509" name="Oval 5"/>
          <p:cNvSpPr>
            <a:spLocks noChangeArrowheads="1"/>
          </p:cNvSpPr>
          <p:nvPr/>
        </p:nvSpPr>
        <p:spPr bwMode="auto">
          <a:xfrm>
            <a:off x="4886326" y="4359276"/>
            <a:ext cx="549275" cy="54927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1510" name="Oval 6"/>
          <p:cNvSpPr>
            <a:spLocks noChangeArrowheads="1"/>
          </p:cNvSpPr>
          <p:nvPr/>
        </p:nvSpPr>
        <p:spPr bwMode="auto">
          <a:xfrm>
            <a:off x="3057526" y="4999039"/>
            <a:ext cx="549275" cy="54927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1511" name="Line 7"/>
          <p:cNvSpPr>
            <a:spLocks noChangeShapeType="1"/>
          </p:cNvSpPr>
          <p:nvPr/>
        </p:nvSpPr>
        <p:spPr bwMode="auto">
          <a:xfrm>
            <a:off x="3606801" y="5365750"/>
            <a:ext cx="1279525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2" name="Line 8"/>
          <p:cNvSpPr>
            <a:spLocks noChangeShapeType="1"/>
          </p:cNvSpPr>
          <p:nvPr/>
        </p:nvSpPr>
        <p:spPr bwMode="auto">
          <a:xfrm flipV="1">
            <a:off x="3606801" y="4724400"/>
            <a:ext cx="1279525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3" name="Text Box 9"/>
          <p:cNvSpPr txBox="1">
            <a:spLocks noChangeArrowheads="1"/>
          </p:cNvSpPr>
          <p:nvPr/>
        </p:nvSpPr>
        <p:spPr bwMode="auto">
          <a:xfrm>
            <a:off x="3157539" y="5064126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0</a:t>
            </a:r>
          </a:p>
        </p:txBody>
      </p:sp>
      <p:sp>
        <p:nvSpPr>
          <p:cNvPr id="21514" name="Text Box 10"/>
          <p:cNvSpPr txBox="1">
            <a:spLocks noChangeArrowheads="1"/>
          </p:cNvSpPr>
          <p:nvPr/>
        </p:nvSpPr>
        <p:spPr bwMode="auto">
          <a:xfrm>
            <a:off x="4994275" y="4413251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1</a:t>
            </a:r>
          </a:p>
        </p:txBody>
      </p:sp>
      <p:sp>
        <p:nvSpPr>
          <p:cNvPr id="21515" name="Text Box 11"/>
          <p:cNvSpPr txBox="1">
            <a:spLocks noChangeArrowheads="1"/>
          </p:cNvSpPr>
          <p:nvPr/>
        </p:nvSpPr>
        <p:spPr bwMode="auto">
          <a:xfrm>
            <a:off x="4999039" y="5715001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2</a:t>
            </a:r>
          </a:p>
        </p:txBody>
      </p:sp>
      <p:sp>
        <p:nvSpPr>
          <p:cNvPr id="21516" name="Text Box 12"/>
          <p:cNvSpPr txBox="1">
            <a:spLocks noChangeArrowheads="1"/>
          </p:cNvSpPr>
          <p:nvPr/>
        </p:nvSpPr>
        <p:spPr bwMode="auto">
          <a:xfrm>
            <a:off x="3575051" y="4756151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A</a:t>
            </a:r>
          </a:p>
        </p:txBody>
      </p:sp>
      <p:sp>
        <p:nvSpPr>
          <p:cNvPr id="21517" name="Text Box 13"/>
          <p:cNvSpPr txBox="1">
            <a:spLocks noChangeArrowheads="1"/>
          </p:cNvSpPr>
          <p:nvPr/>
        </p:nvSpPr>
        <p:spPr bwMode="auto">
          <a:xfrm>
            <a:off x="3602038" y="5362576"/>
            <a:ext cx="3540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B</a:t>
            </a:r>
          </a:p>
        </p:txBody>
      </p:sp>
      <p:sp>
        <p:nvSpPr>
          <p:cNvPr id="21518" name="Text Box 14"/>
          <p:cNvSpPr txBox="1">
            <a:spLocks noChangeArrowheads="1"/>
          </p:cNvSpPr>
          <p:nvPr/>
        </p:nvSpPr>
        <p:spPr bwMode="auto">
          <a:xfrm>
            <a:off x="4108450" y="5562601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2</a:t>
            </a:r>
          </a:p>
        </p:txBody>
      </p:sp>
      <p:sp>
        <p:nvSpPr>
          <p:cNvPr id="21519" name="Text Box 15"/>
          <p:cNvSpPr txBox="1">
            <a:spLocks noChangeArrowheads="1"/>
          </p:cNvSpPr>
          <p:nvPr/>
        </p:nvSpPr>
        <p:spPr bwMode="auto">
          <a:xfrm>
            <a:off x="4156075" y="4559301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1</a:t>
            </a:r>
          </a:p>
        </p:txBody>
      </p:sp>
      <p:sp>
        <p:nvSpPr>
          <p:cNvPr id="21520" name="Oval 16"/>
          <p:cNvSpPr>
            <a:spLocks noChangeArrowheads="1"/>
          </p:cNvSpPr>
          <p:nvPr/>
        </p:nvSpPr>
        <p:spPr bwMode="auto">
          <a:xfrm>
            <a:off x="6715126" y="5638801"/>
            <a:ext cx="549275" cy="54927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1521" name="Oval 17"/>
          <p:cNvSpPr>
            <a:spLocks noChangeArrowheads="1"/>
          </p:cNvSpPr>
          <p:nvPr/>
        </p:nvSpPr>
        <p:spPr bwMode="auto">
          <a:xfrm>
            <a:off x="6719889" y="4289426"/>
            <a:ext cx="549275" cy="54927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1522" name="Oval 18"/>
          <p:cNvSpPr>
            <a:spLocks noChangeArrowheads="1"/>
          </p:cNvSpPr>
          <p:nvPr/>
        </p:nvSpPr>
        <p:spPr bwMode="auto">
          <a:xfrm>
            <a:off x="8556626" y="5010151"/>
            <a:ext cx="549275" cy="54927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1523" name="Line 19"/>
          <p:cNvSpPr>
            <a:spLocks noChangeShapeType="1"/>
          </p:cNvSpPr>
          <p:nvPr/>
        </p:nvSpPr>
        <p:spPr bwMode="auto">
          <a:xfrm>
            <a:off x="7213600" y="4686300"/>
            <a:ext cx="13716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4" name="Line 20"/>
          <p:cNvSpPr>
            <a:spLocks noChangeShapeType="1"/>
          </p:cNvSpPr>
          <p:nvPr/>
        </p:nvSpPr>
        <p:spPr bwMode="auto">
          <a:xfrm flipV="1">
            <a:off x="7262813" y="5349876"/>
            <a:ext cx="1301750" cy="4683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5" name="Text Box 21"/>
          <p:cNvSpPr txBox="1">
            <a:spLocks noChangeArrowheads="1"/>
          </p:cNvSpPr>
          <p:nvPr/>
        </p:nvSpPr>
        <p:spPr bwMode="auto">
          <a:xfrm>
            <a:off x="8656639" y="5075239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5</a:t>
            </a:r>
          </a:p>
        </p:txBody>
      </p:sp>
      <p:sp>
        <p:nvSpPr>
          <p:cNvPr id="21526" name="Text Box 22"/>
          <p:cNvSpPr txBox="1">
            <a:spLocks noChangeArrowheads="1"/>
          </p:cNvSpPr>
          <p:nvPr/>
        </p:nvSpPr>
        <p:spPr bwMode="auto">
          <a:xfrm>
            <a:off x="6827839" y="4343401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3</a:t>
            </a:r>
          </a:p>
        </p:txBody>
      </p:sp>
      <p:sp>
        <p:nvSpPr>
          <p:cNvPr id="21527" name="Text Box 23"/>
          <p:cNvSpPr txBox="1">
            <a:spLocks noChangeArrowheads="1"/>
          </p:cNvSpPr>
          <p:nvPr/>
        </p:nvSpPr>
        <p:spPr bwMode="auto">
          <a:xfrm>
            <a:off x="6827839" y="5715001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4</a:t>
            </a:r>
          </a:p>
        </p:txBody>
      </p:sp>
      <p:sp>
        <p:nvSpPr>
          <p:cNvPr id="21528" name="Text Box 24"/>
          <p:cNvSpPr txBox="1">
            <a:spLocks noChangeArrowheads="1"/>
          </p:cNvSpPr>
          <p:nvPr/>
        </p:nvSpPr>
        <p:spPr bwMode="auto">
          <a:xfrm>
            <a:off x="5445126" y="4224339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A</a:t>
            </a:r>
          </a:p>
        </p:txBody>
      </p:sp>
      <p:sp>
        <p:nvSpPr>
          <p:cNvPr id="21529" name="Text Box 25"/>
          <p:cNvSpPr txBox="1">
            <a:spLocks noChangeArrowheads="1"/>
          </p:cNvSpPr>
          <p:nvPr/>
        </p:nvSpPr>
        <p:spPr bwMode="auto">
          <a:xfrm>
            <a:off x="7289801" y="4378326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A</a:t>
            </a:r>
          </a:p>
        </p:txBody>
      </p:sp>
      <p:sp>
        <p:nvSpPr>
          <p:cNvPr id="21530" name="Text Box 26"/>
          <p:cNvSpPr txBox="1">
            <a:spLocks noChangeArrowheads="1"/>
          </p:cNvSpPr>
          <p:nvPr/>
        </p:nvSpPr>
        <p:spPr bwMode="auto">
          <a:xfrm>
            <a:off x="5699125" y="5514976"/>
            <a:ext cx="833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-1000</a:t>
            </a:r>
          </a:p>
        </p:txBody>
      </p:sp>
      <p:sp>
        <p:nvSpPr>
          <p:cNvPr id="21531" name="Text Box 27"/>
          <p:cNvSpPr txBox="1">
            <a:spLocks noChangeArrowheads="1"/>
          </p:cNvSpPr>
          <p:nvPr/>
        </p:nvSpPr>
        <p:spPr bwMode="auto">
          <a:xfrm>
            <a:off x="5934075" y="4570414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1</a:t>
            </a:r>
          </a:p>
        </p:txBody>
      </p:sp>
      <p:sp>
        <p:nvSpPr>
          <p:cNvPr id="21532" name="Line 28"/>
          <p:cNvSpPr>
            <a:spLocks noChangeShapeType="1"/>
          </p:cNvSpPr>
          <p:nvPr/>
        </p:nvSpPr>
        <p:spPr bwMode="auto">
          <a:xfrm>
            <a:off x="5456239" y="4618038"/>
            <a:ext cx="12795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33" name="Line 29"/>
          <p:cNvSpPr>
            <a:spLocks noChangeShapeType="1"/>
          </p:cNvSpPr>
          <p:nvPr/>
        </p:nvSpPr>
        <p:spPr bwMode="auto">
          <a:xfrm>
            <a:off x="5446714" y="5908675"/>
            <a:ext cx="12795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34" name="Text Box 30"/>
          <p:cNvSpPr txBox="1">
            <a:spLocks noChangeArrowheads="1"/>
          </p:cNvSpPr>
          <p:nvPr/>
        </p:nvSpPr>
        <p:spPr bwMode="auto">
          <a:xfrm>
            <a:off x="5454651" y="5837239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A</a:t>
            </a:r>
          </a:p>
        </p:txBody>
      </p:sp>
      <p:sp>
        <p:nvSpPr>
          <p:cNvPr id="21535" name="Text Box 31"/>
          <p:cNvSpPr txBox="1">
            <a:spLocks noChangeArrowheads="1"/>
          </p:cNvSpPr>
          <p:nvPr/>
        </p:nvSpPr>
        <p:spPr bwMode="auto">
          <a:xfrm>
            <a:off x="7310438" y="5754689"/>
            <a:ext cx="3540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A</a:t>
            </a:r>
          </a:p>
        </p:txBody>
      </p:sp>
      <p:sp>
        <p:nvSpPr>
          <p:cNvPr id="21536" name="Text Box 32"/>
          <p:cNvSpPr txBox="1">
            <a:spLocks noChangeArrowheads="1"/>
          </p:cNvSpPr>
          <p:nvPr/>
        </p:nvSpPr>
        <p:spPr bwMode="auto">
          <a:xfrm>
            <a:off x="7915276" y="5530851"/>
            <a:ext cx="466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10</a:t>
            </a:r>
          </a:p>
        </p:txBody>
      </p:sp>
      <p:sp>
        <p:nvSpPr>
          <p:cNvPr id="21537" name="Text Box 33"/>
          <p:cNvSpPr txBox="1">
            <a:spLocks noChangeArrowheads="1"/>
          </p:cNvSpPr>
          <p:nvPr/>
        </p:nvSpPr>
        <p:spPr bwMode="auto">
          <a:xfrm>
            <a:off x="7904164" y="4562476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1</a:t>
            </a:r>
          </a:p>
        </p:txBody>
      </p:sp>
      <p:sp>
        <p:nvSpPr>
          <p:cNvPr id="21538" name="Line 34"/>
          <p:cNvSpPr>
            <a:spLocks noChangeShapeType="1"/>
          </p:cNvSpPr>
          <p:nvPr/>
        </p:nvSpPr>
        <p:spPr bwMode="auto">
          <a:xfrm>
            <a:off x="5364164" y="4800600"/>
            <a:ext cx="1463675" cy="914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39" name="Text Box 35"/>
          <p:cNvSpPr txBox="1">
            <a:spLocks noChangeArrowheads="1"/>
          </p:cNvSpPr>
          <p:nvPr/>
        </p:nvSpPr>
        <p:spPr bwMode="auto">
          <a:xfrm>
            <a:off x="5273676" y="4800601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B</a:t>
            </a:r>
          </a:p>
        </p:txBody>
      </p:sp>
      <p:sp>
        <p:nvSpPr>
          <p:cNvPr id="21540" name="Text Box 36"/>
          <p:cNvSpPr txBox="1">
            <a:spLocks noChangeArrowheads="1"/>
          </p:cNvSpPr>
          <p:nvPr/>
        </p:nvSpPr>
        <p:spPr bwMode="auto">
          <a:xfrm>
            <a:off x="6003925" y="4983164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1</a:t>
            </a:r>
          </a:p>
        </p:txBody>
      </p:sp>
      <p:sp>
        <p:nvSpPr>
          <p:cNvPr id="38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590800" y="6477001"/>
            <a:ext cx="6858000" cy="244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400"/>
              <a:t>Northwestern University, EECS 349, 2017</a:t>
            </a:r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26080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9926</TotalTime>
  <Words>4757</Words>
  <Application>Microsoft Macintosh PowerPoint</Application>
  <PresentationFormat>Widescreen</PresentationFormat>
  <Paragraphs>760</Paragraphs>
  <Slides>68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8" baseType="lpstr">
      <vt:lpstr>Arial</vt:lpstr>
      <vt:lpstr>Calibri</vt:lpstr>
      <vt:lpstr>Calibri Light</vt:lpstr>
      <vt:lpstr>Cambria Math</vt:lpstr>
      <vt:lpstr>Comic Sans MS</vt:lpstr>
      <vt:lpstr>Math1Mono</vt:lpstr>
      <vt:lpstr>Symbol</vt:lpstr>
      <vt:lpstr>Tahoma</vt:lpstr>
      <vt:lpstr>Office Theme</vt:lpstr>
      <vt:lpstr>Equation</vt:lpstr>
      <vt:lpstr>Deep Reinforcement Learning</vt:lpstr>
      <vt:lpstr>Learning Types</vt:lpstr>
      <vt:lpstr>Reinforcement Learning</vt:lpstr>
      <vt:lpstr>Basic RL Model</vt:lpstr>
      <vt:lpstr>A Cannonical Example: Gridworld</vt:lpstr>
      <vt:lpstr>The Markov Property</vt:lpstr>
      <vt:lpstr>We need some background</vt:lpstr>
      <vt:lpstr>Making Single Decisions</vt:lpstr>
      <vt:lpstr>Markov Decision Processes</vt:lpstr>
      <vt:lpstr>Markov Decision Processes</vt:lpstr>
      <vt:lpstr>Policies</vt:lpstr>
      <vt:lpstr>Comparing Policies</vt:lpstr>
      <vt:lpstr>Value Functions</vt:lpstr>
      <vt:lpstr>Q Functions</vt:lpstr>
      <vt:lpstr>Value Functions</vt:lpstr>
      <vt:lpstr>Getting the Policy</vt:lpstr>
      <vt:lpstr>Learning Policies Directly</vt:lpstr>
      <vt:lpstr>Problems with Our Functions</vt:lpstr>
      <vt:lpstr>Better Value Functions</vt:lpstr>
      <vt:lpstr>Better Value Functions</vt:lpstr>
      <vt:lpstr>Dynamic Programming</vt:lpstr>
      <vt:lpstr>Reinforcement Learning</vt:lpstr>
      <vt:lpstr>Learning Value Functions</vt:lpstr>
      <vt:lpstr>How are we going to do this?</vt:lpstr>
      <vt:lpstr>Exploration vs. Exploitation</vt:lpstr>
      <vt:lpstr>On-Policy vs. Off Policy</vt:lpstr>
      <vt:lpstr>Picking Actions</vt:lpstr>
      <vt:lpstr>TD(l)</vt:lpstr>
      <vt:lpstr>What are we learning here?</vt:lpstr>
      <vt:lpstr>The temporal difference error: δ_t</vt:lpstr>
      <vt:lpstr>TD(0)-Learning Algorithm</vt:lpstr>
      <vt:lpstr>Driving example</vt:lpstr>
      <vt:lpstr>Why not wait till the end to do our update?</vt:lpstr>
      <vt:lpstr>TD-Learning</vt:lpstr>
      <vt:lpstr>What if we want to predict the action, not the state?</vt:lpstr>
      <vt:lpstr>SARSA</vt:lpstr>
      <vt:lpstr>SARSA: The algorithm</vt:lpstr>
      <vt:lpstr>Windy Grid World</vt:lpstr>
      <vt:lpstr>What if we want to learn the best action, regardless of current policy?</vt:lpstr>
      <vt:lpstr>Q-Learning</vt:lpstr>
      <vt:lpstr>Q-Learning Algorithm</vt:lpstr>
      <vt:lpstr>Breaking apart that update formula</vt:lpstr>
      <vt:lpstr>Q-learning</vt:lpstr>
      <vt:lpstr>Convergence Guarantees</vt:lpstr>
      <vt:lpstr>Rewards</vt:lpstr>
      <vt:lpstr>Let’s talk state space &amp; combinatorics</vt:lpstr>
      <vt:lpstr>Playing Video Games</vt:lpstr>
      <vt:lpstr>We need to replace the table with….</vt:lpstr>
      <vt:lpstr>Policy Gradient Methods</vt:lpstr>
      <vt:lpstr>Policy Gradient Methods</vt:lpstr>
      <vt:lpstr>Going to a parameterized Q model</vt:lpstr>
      <vt:lpstr>Deep Q-learning </vt:lpstr>
      <vt:lpstr>This was a breakthrough</vt:lpstr>
      <vt:lpstr>Let’s watch!</vt:lpstr>
      <vt:lpstr>The game of GO</vt:lpstr>
      <vt:lpstr>AlphaGO</vt:lpstr>
      <vt:lpstr>The parts of Alpha Go</vt:lpstr>
      <vt:lpstr>The parts of Alpha Go</vt:lpstr>
      <vt:lpstr>The parts of Alpha Go</vt:lpstr>
      <vt:lpstr>The parts of Alpha Go</vt:lpstr>
      <vt:lpstr>The parts of Alpha Go</vt:lpstr>
      <vt:lpstr>Monte Carlo Tree Search (MCTS)</vt:lpstr>
      <vt:lpstr>Monte Carlo Tree Search (MCTS)</vt:lpstr>
      <vt:lpstr>Monte Carlo Tree Search (MCTS)</vt:lpstr>
      <vt:lpstr>Monte Carlo Tree Search (MCTS)</vt:lpstr>
      <vt:lpstr>Do they really need to learn from humans?</vt:lpstr>
      <vt:lpstr>Alpha0 is a general game winner</vt:lpstr>
      <vt:lpstr>Learning to Walk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Bryan A Pardo</dc:creator>
  <cp:lastModifiedBy>Bryan A Pardo</cp:lastModifiedBy>
  <cp:revision>198</cp:revision>
  <cp:lastPrinted>2020-11-19T21:31:22Z</cp:lastPrinted>
  <dcterms:created xsi:type="dcterms:W3CDTF">2019-04-17T14:41:13Z</dcterms:created>
  <dcterms:modified xsi:type="dcterms:W3CDTF">2020-11-19T22:38:21Z</dcterms:modified>
</cp:coreProperties>
</file>